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1" r:id="rId4"/>
    <p:sldId id="270" r:id="rId5"/>
    <p:sldId id="276" r:id="rId6"/>
    <p:sldId id="271" r:id="rId7"/>
    <p:sldId id="272" r:id="rId8"/>
    <p:sldId id="273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39B27D-03D4-462D-9E89-C6C4CD46B2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9A5A20-C2DC-46F8-9E2A-62F16C81A57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sz="2000" b="0" i="0" dirty="0">
              <a:solidFill>
                <a:schemeClr val="bg1"/>
              </a:solidFill>
            </a:rPr>
            <a:t>Пешие походы, восхождения на вершины, посещение ущелий и пещер. Регион предлагает разнообразие горных ландшафтов, включая плато </a:t>
          </a:r>
          <a:r>
            <a:rPr lang="ru-RU" sz="2000" b="0" i="0" dirty="0" err="1">
              <a:solidFill>
                <a:schemeClr val="bg1"/>
              </a:solidFill>
            </a:rPr>
            <a:t>Лаго-Наки</a:t>
          </a:r>
          <a:r>
            <a:rPr lang="ru-RU" sz="2000" b="0" i="0" dirty="0">
              <a:solidFill>
                <a:schemeClr val="bg1"/>
              </a:solidFill>
            </a:rPr>
            <a:t>, </a:t>
          </a:r>
          <a:r>
            <a:rPr lang="ru-RU" sz="2000" b="0" i="0" dirty="0" err="1">
              <a:solidFill>
                <a:schemeClr val="bg1"/>
              </a:solidFill>
            </a:rPr>
            <a:t>Фишт-Оштенский</a:t>
          </a:r>
          <a:r>
            <a:rPr lang="ru-RU" sz="2000" b="0" i="0" dirty="0">
              <a:solidFill>
                <a:schemeClr val="bg1"/>
              </a:solidFill>
            </a:rPr>
            <a:t> горный массив, гору Большой </a:t>
          </a:r>
          <a:r>
            <a:rPr lang="ru-RU" sz="2000" b="0" i="0" dirty="0" err="1">
              <a:solidFill>
                <a:schemeClr val="bg1"/>
              </a:solidFill>
            </a:rPr>
            <a:t>Тхач</a:t>
          </a:r>
          <a:r>
            <a:rPr lang="ru-RU" sz="2000" b="0" i="0" dirty="0">
              <a:solidFill>
                <a:schemeClr val="bg1"/>
              </a:solidFill>
            </a:rPr>
            <a:t>. </a:t>
          </a:r>
          <a:endParaRPr lang="ru-RU" sz="2000" b="1" dirty="0">
            <a:solidFill>
              <a:schemeClr val="bg1"/>
            </a:solidFill>
          </a:endParaRPr>
        </a:p>
      </dgm:t>
    </dgm:pt>
    <dgm:pt modelId="{E7B405C8-FA06-49BD-9418-2A93D6998F10}" type="parTrans" cxnId="{E6FEA569-F736-4A3C-8237-3E427EE831A2}">
      <dgm:prSet/>
      <dgm:spPr/>
      <dgm:t>
        <a:bodyPr/>
        <a:lstStyle/>
        <a:p>
          <a:endParaRPr lang="ru-RU" sz="1600"/>
        </a:p>
      </dgm:t>
    </dgm:pt>
    <dgm:pt modelId="{F8F0153D-B5AD-4182-BE40-9B70C4D37462}" type="sibTrans" cxnId="{E6FEA569-F736-4A3C-8237-3E427EE831A2}">
      <dgm:prSet/>
      <dgm:spPr/>
      <dgm:t>
        <a:bodyPr/>
        <a:lstStyle/>
        <a:p>
          <a:endParaRPr lang="ru-RU" sz="1600"/>
        </a:p>
      </dgm:t>
    </dgm:pt>
    <dgm:pt modelId="{9EADB749-D3EA-481C-BEEE-833DF1A42B42}" type="pres">
      <dgm:prSet presAssocID="{E539B27D-03D4-462D-9E89-C6C4CD46B2AA}" presName="linear" presStyleCnt="0">
        <dgm:presLayoutVars>
          <dgm:animLvl val="lvl"/>
          <dgm:resizeHandles val="exact"/>
        </dgm:presLayoutVars>
      </dgm:prSet>
      <dgm:spPr/>
    </dgm:pt>
    <dgm:pt modelId="{884DCD85-ABE6-42F2-906C-403D5707ADF6}" type="pres">
      <dgm:prSet presAssocID="{299A5A20-C2DC-46F8-9E2A-62F16C81A57F}" presName="parentText" presStyleLbl="node1" presStyleIdx="0" presStyleCnt="1" custScaleX="80428" custLinFactNeighborX="-28334" custLinFactNeighborY="18759">
        <dgm:presLayoutVars>
          <dgm:chMax val="0"/>
          <dgm:bulletEnabled val="1"/>
        </dgm:presLayoutVars>
      </dgm:prSet>
      <dgm:spPr/>
    </dgm:pt>
  </dgm:ptLst>
  <dgm:cxnLst>
    <dgm:cxn modelId="{A7AB7B05-A02B-4F9C-BEDD-58B1B54BD074}" type="presOf" srcId="{299A5A20-C2DC-46F8-9E2A-62F16C81A57F}" destId="{884DCD85-ABE6-42F2-906C-403D5707ADF6}" srcOrd="0" destOrd="0" presId="urn:microsoft.com/office/officeart/2005/8/layout/vList2"/>
    <dgm:cxn modelId="{24645710-2134-4CCD-98FC-B676FC4C80A7}" type="presOf" srcId="{E539B27D-03D4-462D-9E89-C6C4CD46B2AA}" destId="{9EADB749-D3EA-481C-BEEE-833DF1A42B42}" srcOrd="0" destOrd="0" presId="urn:microsoft.com/office/officeart/2005/8/layout/vList2"/>
    <dgm:cxn modelId="{E6FEA569-F736-4A3C-8237-3E427EE831A2}" srcId="{E539B27D-03D4-462D-9E89-C6C4CD46B2AA}" destId="{299A5A20-C2DC-46F8-9E2A-62F16C81A57F}" srcOrd="0" destOrd="0" parTransId="{E7B405C8-FA06-49BD-9418-2A93D6998F10}" sibTransId="{F8F0153D-B5AD-4182-BE40-9B70C4D37462}"/>
    <dgm:cxn modelId="{BDAA8173-DE9E-4A76-AD03-4300BCB9126D}" type="presParOf" srcId="{9EADB749-D3EA-481C-BEEE-833DF1A42B42}" destId="{884DCD85-ABE6-42F2-906C-403D5707AD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849D5C-021A-4574-8737-F2FA37DA44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D022DB-1270-4BDE-B764-C0B08ED9358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Рассматривается продажа как всего участка целиком, так и двух частей (25,5 га – 7 га)</a:t>
          </a:r>
          <a:endParaRPr lang="ru-RU" dirty="0">
            <a:solidFill>
              <a:schemeClr val="bg1"/>
            </a:solidFill>
          </a:endParaRPr>
        </a:p>
      </dgm:t>
    </dgm:pt>
    <dgm:pt modelId="{F4CB531F-C3CF-4916-89EF-656E62CE11AE}" type="parTrans" cxnId="{ED8DED43-55FB-434C-AB0C-2DCDEFCAF9F9}">
      <dgm:prSet/>
      <dgm:spPr/>
      <dgm:t>
        <a:bodyPr/>
        <a:lstStyle/>
        <a:p>
          <a:endParaRPr lang="ru-RU"/>
        </a:p>
      </dgm:t>
    </dgm:pt>
    <dgm:pt modelId="{2F8B1B09-FF78-43DD-9F6B-9CEED66F9F39}" type="sibTrans" cxnId="{ED8DED43-55FB-434C-AB0C-2DCDEFCAF9F9}">
      <dgm:prSet/>
      <dgm:spPr/>
      <dgm:t>
        <a:bodyPr/>
        <a:lstStyle/>
        <a:p>
          <a:endParaRPr lang="ru-RU"/>
        </a:p>
      </dgm:t>
    </dgm:pt>
    <dgm:pt modelId="{E58159DE-28B5-40FF-80F1-63BCFB91B72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Цена всего участка 65 млн. руб.</a:t>
          </a:r>
          <a:endParaRPr lang="ru-RU" dirty="0">
            <a:solidFill>
              <a:schemeClr val="bg1"/>
            </a:solidFill>
          </a:endParaRPr>
        </a:p>
      </dgm:t>
    </dgm:pt>
    <dgm:pt modelId="{83DFEEC2-1870-4236-A122-B350421456AE}" type="parTrans" cxnId="{083BBB64-E502-4B7A-B5C3-0551CE17534C}">
      <dgm:prSet/>
      <dgm:spPr/>
      <dgm:t>
        <a:bodyPr/>
        <a:lstStyle/>
        <a:p>
          <a:endParaRPr lang="ru-RU"/>
        </a:p>
      </dgm:t>
    </dgm:pt>
    <dgm:pt modelId="{A52E61D2-D34B-430A-B9F7-AA6438D88202}" type="sibTrans" cxnId="{083BBB64-E502-4B7A-B5C3-0551CE17534C}">
      <dgm:prSet/>
      <dgm:spPr/>
      <dgm:t>
        <a:bodyPr/>
        <a:lstStyle/>
        <a:p>
          <a:endParaRPr lang="ru-RU"/>
        </a:p>
      </dgm:t>
    </dgm:pt>
    <dgm:pt modelId="{D6902B4E-7219-4851-95D8-E8745C8FA34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Самая конкурентная цена на рынке в данном регионе </a:t>
          </a:r>
          <a:endParaRPr lang="ru-RU" dirty="0">
            <a:solidFill>
              <a:schemeClr val="bg1"/>
            </a:solidFill>
          </a:endParaRPr>
        </a:p>
      </dgm:t>
    </dgm:pt>
    <dgm:pt modelId="{6C848436-F292-414A-BC60-89180170EDAF}" type="parTrans" cxnId="{4DC980FE-207E-4FB5-AEA8-D2DCC8417BF5}">
      <dgm:prSet/>
      <dgm:spPr/>
      <dgm:t>
        <a:bodyPr/>
        <a:lstStyle/>
        <a:p>
          <a:endParaRPr lang="ru-RU"/>
        </a:p>
      </dgm:t>
    </dgm:pt>
    <dgm:pt modelId="{80E5EE8F-15ED-43CB-AC7B-413D613C57A1}" type="sibTrans" cxnId="{4DC980FE-207E-4FB5-AEA8-D2DCC8417BF5}">
      <dgm:prSet/>
      <dgm:spPr/>
      <dgm:t>
        <a:bodyPr/>
        <a:lstStyle/>
        <a:p>
          <a:endParaRPr lang="ru-RU"/>
        </a:p>
      </dgm:t>
    </dgm:pt>
    <dgm:pt modelId="{8DFAF0AF-2A49-4E74-A633-34B6534F0069}" type="pres">
      <dgm:prSet presAssocID="{A9849D5C-021A-4574-8737-F2FA37DA4439}" presName="linear" presStyleCnt="0">
        <dgm:presLayoutVars>
          <dgm:animLvl val="lvl"/>
          <dgm:resizeHandles val="exact"/>
        </dgm:presLayoutVars>
      </dgm:prSet>
      <dgm:spPr/>
    </dgm:pt>
    <dgm:pt modelId="{298650D3-1379-4E9A-B19B-FC7FE1ABD3DB}" type="pres">
      <dgm:prSet presAssocID="{D7D022DB-1270-4BDE-B764-C0B08ED935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731645-E83A-4D64-A8A2-5737666BD0AA}" type="pres">
      <dgm:prSet presAssocID="{2F8B1B09-FF78-43DD-9F6B-9CEED66F9F39}" presName="spacer" presStyleCnt="0"/>
      <dgm:spPr/>
    </dgm:pt>
    <dgm:pt modelId="{83263F11-5D3C-4CA3-839F-4F5748ACCF47}" type="pres">
      <dgm:prSet presAssocID="{E58159DE-28B5-40FF-80F1-63BCFB91B7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1A04FEA-BFC5-4893-819D-7325AD46AAF2}" type="pres">
      <dgm:prSet presAssocID="{A52E61D2-D34B-430A-B9F7-AA6438D88202}" presName="spacer" presStyleCnt="0"/>
      <dgm:spPr/>
    </dgm:pt>
    <dgm:pt modelId="{66454C0D-C79B-4A91-B161-0E92C752E9F5}" type="pres">
      <dgm:prSet presAssocID="{D6902B4E-7219-4851-95D8-E8745C8FA34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381DD20-BEDE-4C8A-B834-6F24B99C8DC8}" type="presOf" srcId="{D6902B4E-7219-4851-95D8-E8745C8FA34F}" destId="{66454C0D-C79B-4A91-B161-0E92C752E9F5}" srcOrd="0" destOrd="0" presId="urn:microsoft.com/office/officeart/2005/8/layout/vList2"/>
    <dgm:cxn modelId="{7DC4B43C-E30F-438B-ADD4-9A97A20FA87E}" type="presOf" srcId="{E58159DE-28B5-40FF-80F1-63BCFB91B72F}" destId="{83263F11-5D3C-4CA3-839F-4F5748ACCF47}" srcOrd="0" destOrd="0" presId="urn:microsoft.com/office/officeart/2005/8/layout/vList2"/>
    <dgm:cxn modelId="{ED8DED43-55FB-434C-AB0C-2DCDEFCAF9F9}" srcId="{A9849D5C-021A-4574-8737-F2FA37DA4439}" destId="{D7D022DB-1270-4BDE-B764-C0B08ED9358A}" srcOrd="0" destOrd="0" parTransId="{F4CB531F-C3CF-4916-89EF-656E62CE11AE}" sibTransId="{2F8B1B09-FF78-43DD-9F6B-9CEED66F9F39}"/>
    <dgm:cxn modelId="{083BBB64-E502-4B7A-B5C3-0551CE17534C}" srcId="{A9849D5C-021A-4574-8737-F2FA37DA4439}" destId="{E58159DE-28B5-40FF-80F1-63BCFB91B72F}" srcOrd="1" destOrd="0" parTransId="{83DFEEC2-1870-4236-A122-B350421456AE}" sibTransId="{A52E61D2-D34B-430A-B9F7-AA6438D88202}"/>
    <dgm:cxn modelId="{EF984488-E7F1-4525-A730-2E64890AF1F3}" type="presOf" srcId="{D7D022DB-1270-4BDE-B764-C0B08ED9358A}" destId="{298650D3-1379-4E9A-B19B-FC7FE1ABD3DB}" srcOrd="0" destOrd="0" presId="urn:microsoft.com/office/officeart/2005/8/layout/vList2"/>
    <dgm:cxn modelId="{132A8EDB-284B-4484-8F9E-B2090B3BE6FA}" type="presOf" srcId="{A9849D5C-021A-4574-8737-F2FA37DA4439}" destId="{8DFAF0AF-2A49-4E74-A633-34B6534F0069}" srcOrd="0" destOrd="0" presId="urn:microsoft.com/office/officeart/2005/8/layout/vList2"/>
    <dgm:cxn modelId="{4DC980FE-207E-4FB5-AEA8-D2DCC8417BF5}" srcId="{A9849D5C-021A-4574-8737-F2FA37DA4439}" destId="{D6902B4E-7219-4851-95D8-E8745C8FA34F}" srcOrd="2" destOrd="0" parTransId="{6C848436-F292-414A-BC60-89180170EDAF}" sibTransId="{80E5EE8F-15ED-43CB-AC7B-413D613C57A1}"/>
    <dgm:cxn modelId="{6121C1C6-A6A5-43D0-8985-CB6056F2A03C}" type="presParOf" srcId="{8DFAF0AF-2A49-4E74-A633-34B6534F0069}" destId="{298650D3-1379-4E9A-B19B-FC7FE1ABD3DB}" srcOrd="0" destOrd="0" presId="urn:microsoft.com/office/officeart/2005/8/layout/vList2"/>
    <dgm:cxn modelId="{E8804030-FBAE-4953-B840-6F8F16209B63}" type="presParOf" srcId="{8DFAF0AF-2A49-4E74-A633-34B6534F0069}" destId="{8E731645-E83A-4D64-A8A2-5737666BD0AA}" srcOrd="1" destOrd="0" presId="urn:microsoft.com/office/officeart/2005/8/layout/vList2"/>
    <dgm:cxn modelId="{5FF40BE7-6889-424D-B9B3-E4AF0E37C327}" type="presParOf" srcId="{8DFAF0AF-2A49-4E74-A633-34B6534F0069}" destId="{83263F11-5D3C-4CA3-839F-4F5748ACCF47}" srcOrd="2" destOrd="0" presId="urn:microsoft.com/office/officeart/2005/8/layout/vList2"/>
    <dgm:cxn modelId="{247EBA96-1FB2-4437-9809-D136C495E6A6}" type="presParOf" srcId="{8DFAF0AF-2A49-4E74-A633-34B6534F0069}" destId="{E1A04FEA-BFC5-4893-819D-7325AD46AAF2}" srcOrd="3" destOrd="0" presId="urn:microsoft.com/office/officeart/2005/8/layout/vList2"/>
    <dgm:cxn modelId="{0C4FBE07-A761-4CBC-A7BE-CCCDE951A6AE}" type="presParOf" srcId="{8DFAF0AF-2A49-4E74-A633-34B6534F0069}" destId="{66454C0D-C79B-4A91-B161-0E92C752E9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9D32F8-33CB-4BFC-A41D-2752CF30EF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D6741B-8324-4DBB-9B32-D6B6F16ED25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pPr algn="ctr"/>
          <a:r>
            <a:rPr lang="ru-RU" sz="2400" b="1" i="0" baseline="0" dirty="0">
              <a:solidFill>
                <a:schemeClr val="bg1"/>
              </a:solidFill>
            </a:rPr>
            <a:t>Приглашаем к сотрудничеству успешных людей и дальновидных инвесторов! </a:t>
          </a:r>
        </a:p>
        <a:p>
          <a:pPr algn="ctr"/>
          <a:r>
            <a:rPr lang="ru-RU" sz="2400" b="1" i="0" baseline="0" dirty="0">
              <a:solidFill>
                <a:schemeClr val="bg1"/>
              </a:solidFill>
            </a:rPr>
            <a:t>Это – Ваш шанс создать наследие!</a:t>
          </a:r>
          <a:endParaRPr lang="ru-RU" sz="2400" dirty="0">
            <a:solidFill>
              <a:schemeClr val="bg1"/>
            </a:solidFill>
          </a:endParaRPr>
        </a:p>
      </dgm:t>
    </dgm:pt>
    <dgm:pt modelId="{2A2218D8-596D-4F02-BA15-9FAAE3820091}" type="parTrans" cxnId="{414ADA29-0F0F-4F0A-993A-7472EEC574F6}">
      <dgm:prSet/>
      <dgm:spPr/>
      <dgm:t>
        <a:bodyPr/>
        <a:lstStyle/>
        <a:p>
          <a:endParaRPr lang="ru-RU"/>
        </a:p>
      </dgm:t>
    </dgm:pt>
    <dgm:pt modelId="{C11CE5A5-B1BC-42D1-B1A5-595D02E704F3}" type="sibTrans" cxnId="{414ADA29-0F0F-4F0A-993A-7472EEC574F6}">
      <dgm:prSet/>
      <dgm:spPr/>
      <dgm:t>
        <a:bodyPr/>
        <a:lstStyle/>
        <a:p>
          <a:endParaRPr lang="ru-RU"/>
        </a:p>
      </dgm:t>
    </dgm:pt>
    <dgm:pt modelId="{D0F6BE24-4309-4294-94B7-7B5E520A728A}" type="pres">
      <dgm:prSet presAssocID="{409D32F8-33CB-4BFC-A41D-2752CF30EF7D}" presName="linear" presStyleCnt="0">
        <dgm:presLayoutVars>
          <dgm:animLvl val="lvl"/>
          <dgm:resizeHandles val="exact"/>
        </dgm:presLayoutVars>
      </dgm:prSet>
      <dgm:spPr/>
    </dgm:pt>
    <dgm:pt modelId="{C11E33BC-F16E-4591-B482-5C887498CC31}" type="pres">
      <dgm:prSet presAssocID="{8CD6741B-8324-4DBB-9B32-D6B6F16ED25C}" presName="parentText" presStyleLbl="node1" presStyleIdx="0" presStyleCnt="1" custLinFactNeighborX="-823" custLinFactNeighborY="-54303">
        <dgm:presLayoutVars>
          <dgm:chMax val="0"/>
          <dgm:bulletEnabled val="1"/>
        </dgm:presLayoutVars>
      </dgm:prSet>
      <dgm:spPr/>
    </dgm:pt>
  </dgm:ptLst>
  <dgm:cxnLst>
    <dgm:cxn modelId="{414ADA29-0F0F-4F0A-993A-7472EEC574F6}" srcId="{409D32F8-33CB-4BFC-A41D-2752CF30EF7D}" destId="{8CD6741B-8324-4DBB-9B32-D6B6F16ED25C}" srcOrd="0" destOrd="0" parTransId="{2A2218D8-596D-4F02-BA15-9FAAE3820091}" sibTransId="{C11CE5A5-B1BC-42D1-B1A5-595D02E704F3}"/>
    <dgm:cxn modelId="{F5068584-10B3-46F1-9354-F665E817FD78}" type="presOf" srcId="{409D32F8-33CB-4BFC-A41D-2752CF30EF7D}" destId="{D0F6BE24-4309-4294-94B7-7B5E520A728A}" srcOrd="0" destOrd="0" presId="urn:microsoft.com/office/officeart/2005/8/layout/vList2"/>
    <dgm:cxn modelId="{7BBE0ABE-E3D6-4B65-90B6-09BB6D4E7B85}" type="presOf" srcId="{8CD6741B-8324-4DBB-9B32-D6B6F16ED25C}" destId="{C11E33BC-F16E-4591-B482-5C887498CC31}" srcOrd="0" destOrd="0" presId="urn:microsoft.com/office/officeart/2005/8/layout/vList2"/>
    <dgm:cxn modelId="{DD67CDFB-78D4-4E18-BABE-30B80E0EC40D}" type="presParOf" srcId="{D0F6BE24-4309-4294-94B7-7B5E520A728A}" destId="{C11E33BC-F16E-4591-B482-5C887498CC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1447384-8A2F-48F9-9412-119E20F4435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FC064-82B0-40A0-B5AE-901256D5F46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По всем вопросам обращаться по </a:t>
          </a:r>
          <a:r>
            <a:rPr lang="ru-RU" b="1" i="0" dirty="0">
              <a:solidFill>
                <a:schemeClr val="bg1"/>
              </a:solidFill>
            </a:rPr>
            <a:t>тел. </a:t>
          </a:r>
          <a:r>
            <a:rPr lang="ru-RU" b="1" i="1" dirty="0">
              <a:solidFill>
                <a:schemeClr val="bg1"/>
              </a:solidFill>
            </a:rPr>
            <a:t>8-918-227-00-54</a:t>
          </a:r>
        </a:p>
      </dgm:t>
    </dgm:pt>
    <dgm:pt modelId="{9465F2BB-B8E9-4BD5-84ED-6C786A562F77}" type="parTrans" cxnId="{B393B02E-73DE-49E4-A4FC-3C378F1561AA}">
      <dgm:prSet/>
      <dgm:spPr/>
      <dgm:t>
        <a:bodyPr/>
        <a:lstStyle/>
        <a:p>
          <a:endParaRPr lang="ru-RU"/>
        </a:p>
      </dgm:t>
    </dgm:pt>
    <dgm:pt modelId="{CF4CAD3F-D512-462A-8BB9-185C95079F4A}" type="sibTrans" cxnId="{B393B02E-73DE-49E4-A4FC-3C378F1561AA}">
      <dgm:prSet/>
      <dgm:spPr/>
      <dgm:t>
        <a:bodyPr/>
        <a:lstStyle/>
        <a:p>
          <a:endParaRPr lang="ru-RU"/>
        </a:p>
      </dgm:t>
    </dgm:pt>
    <dgm:pt modelId="{3CDFDF33-758C-45F4-BB4A-1C60865B0379}" type="pres">
      <dgm:prSet presAssocID="{71447384-8A2F-48F9-9412-119E20F44350}" presName="linear" presStyleCnt="0">
        <dgm:presLayoutVars>
          <dgm:animLvl val="lvl"/>
          <dgm:resizeHandles val="exact"/>
        </dgm:presLayoutVars>
      </dgm:prSet>
      <dgm:spPr/>
    </dgm:pt>
    <dgm:pt modelId="{4CBC26B6-89D1-44C7-AB32-24698BBA28E0}" type="pres">
      <dgm:prSet presAssocID="{B42FC064-82B0-40A0-B5AE-901256D5F46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393B02E-73DE-49E4-A4FC-3C378F1561AA}" srcId="{71447384-8A2F-48F9-9412-119E20F44350}" destId="{B42FC064-82B0-40A0-B5AE-901256D5F465}" srcOrd="0" destOrd="0" parTransId="{9465F2BB-B8E9-4BD5-84ED-6C786A562F77}" sibTransId="{CF4CAD3F-D512-462A-8BB9-185C95079F4A}"/>
    <dgm:cxn modelId="{B453047B-75BD-4F62-96C0-C0E4A5530D21}" type="presOf" srcId="{B42FC064-82B0-40A0-B5AE-901256D5F465}" destId="{4CBC26B6-89D1-44C7-AB32-24698BBA28E0}" srcOrd="0" destOrd="0" presId="urn:microsoft.com/office/officeart/2005/8/layout/vList2"/>
    <dgm:cxn modelId="{97023CF6-7D33-4D8A-BB50-3C466B15FFED}" type="presOf" srcId="{71447384-8A2F-48F9-9412-119E20F44350}" destId="{3CDFDF33-758C-45F4-BB4A-1C60865B0379}" srcOrd="0" destOrd="0" presId="urn:microsoft.com/office/officeart/2005/8/layout/vList2"/>
    <dgm:cxn modelId="{FF0349B3-3CEF-4ADD-979C-EF58FA5569DA}" type="presParOf" srcId="{3CDFDF33-758C-45F4-BB4A-1C60865B0379}" destId="{4CBC26B6-89D1-44C7-AB32-24698BBA28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6504CC-FFF1-450D-BF46-57CCECFA0E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FCE7C9-B6CE-4BC8-9A0F-B764FB42C4A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pPr algn="l"/>
          <a:r>
            <a:rPr lang="ru-RU" b="0" i="0" dirty="0">
              <a:solidFill>
                <a:schemeClr val="bg1"/>
              </a:solidFill>
            </a:rPr>
            <a:t>Помимо уже известных маршрутов развиваются новые, не менее красивые и особенные маршруты горной части Майкопского района.</a:t>
          </a:r>
          <a:endParaRPr lang="ru-RU" b="0" dirty="0">
            <a:solidFill>
              <a:schemeClr val="bg1"/>
            </a:solidFill>
          </a:endParaRPr>
        </a:p>
      </dgm:t>
    </dgm:pt>
    <dgm:pt modelId="{618BC513-F24F-48DF-8147-3259C025B3E7}" type="parTrans" cxnId="{D9F1B0F6-DA89-4FFC-B8C8-4689C80294EA}">
      <dgm:prSet/>
      <dgm:spPr/>
      <dgm:t>
        <a:bodyPr/>
        <a:lstStyle/>
        <a:p>
          <a:endParaRPr lang="ru-RU"/>
        </a:p>
      </dgm:t>
    </dgm:pt>
    <dgm:pt modelId="{34262516-5AFE-4C53-83C4-13D6504EE0A7}" type="sibTrans" cxnId="{D9F1B0F6-DA89-4FFC-B8C8-4689C80294EA}">
      <dgm:prSet/>
      <dgm:spPr/>
      <dgm:t>
        <a:bodyPr/>
        <a:lstStyle/>
        <a:p>
          <a:endParaRPr lang="ru-RU"/>
        </a:p>
      </dgm:t>
    </dgm:pt>
    <dgm:pt modelId="{8963FFFD-8641-4D33-B5A0-5F1A5F11F0EF}" type="pres">
      <dgm:prSet presAssocID="{696504CC-FFF1-450D-BF46-57CCECFA0E8A}" presName="linear" presStyleCnt="0">
        <dgm:presLayoutVars>
          <dgm:animLvl val="lvl"/>
          <dgm:resizeHandles val="exact"/>
        </dgm:presLayoutVars>
      </dgm:prSet>
      <dgm:spPr/>
    </dgm:pt>
    <dgm:pt modelId="{132E75B6-9FC7-4FF3-A474-833AC4230386}" type="pres">
      <dgm:prSet presAssocID="{8CFCE7C9-B6CE-4BC8-9A0F-B764FB42C4AD}" presName="parentText" presStyleLbl="node1" presStyleIdx="0" presStyleCnt="1" custLinFactNeighborX="4397" custLinFactNeighborY="43010">
        <dgm:presLayoutVars>
          <dgm:chMax val="0"/>
          <dgm:bulletEnabled val="1"/>
        </dgm:presLayoutVars>
      </dgm:prSet>
      <dgm:spPr/>
    </dgm:pt>
  </dgm:ptLst>
  <dgm:cxnLst>
    <dgm:cxn modelId="{97671E7A-DCB9-4C9B-8646-F844FD46D687}" type="presOf" srcId="{8CFCE7C9-B6CE-4BC8-9A0F-B764FB42C4AD}" destId="{132E75B6-9FC7-4FF3-A474-833AC4230386}" srcOrd="0" destOrd="0" presId="urn:microsoft.com/office/officeart/2005/8/layout/vList2"/>
    <dgm:cxn modelId="{4BDFE09B-D336-4BE3-8C6D-EDBE6332549D}" type="presOf" srcId="{696504CC-FFF1-450D-BF46-57CCECFA0E8A}" destId="{8963FFFD-8641-4D33-B5A0-5F1A5F11F0EF}" srcOrd="0" destOrd="0" presId="urn:microsoft.com/office/officeart/2005/8/layout/vList2"/>
    <dgm:cxn modelId="{D9F1B0F6-DA89-4FFC-B8C8-4689C80294EA}" srcId="{696504CC-FFF1-450D-BF46-57CCECFA0E8A}" destId="{8CFCE7C9-B6CE-4BC8-9A0F-B764FB42C4AD}" srcOrd="0" destOrd="0" parTransId="{618BC513-F24F-48DF-8147-3259C025B3E7}" sibTransId="{34262516-5AFE-4C53-83C4-13D6504EE0A7}"/>
    <dgm:cxn modelId="{F8FF8BE0-07FA-4C9C-8B0D-7C5AB7B79031}" type="presParOf" srcId="{8963FFFD-8641-4D33-B5A0-5F1A5F11F0EF}" destId="{132E75B6-9FC7-4FF3-A474-833AC42303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337BF9-8FD9-4D15-B6EA-6A3827DB49F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8C63AE-DDF7-41BD-9E41-F71B1DB4BA2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en-US" sz="2400" b="0" dirty="0" err="1">
              <a:solidFill>
                <a:schemeClr val="bg1"/>
              </a:solidFill>
            </a:rPr>
            <a:t>Уникальная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природа</a:t>
          </a:r>
          <a:r>
            <a:rPr lang="en-US" sz="2400" b="0" dirty="0">
              <a:solidFill>
                <a:schemeClr val="bg1"/>
              </a:solidFill>
            </a:rPr>
            <a:t> и </a:t>
          </a:r>
          <a:r>
            <a:rPr lang="en-US" sz="2400" b="0" dirty="0" err="1">
              <a:solidFill>
                <a:schemeClr val="bg1"/>
              </a:solidFill>
            </a:rPr>
            <a:t>биоразнообразие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создают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идеальные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условия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для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развития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экологического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туризма</a:t>
          </a:r>
          <a:r>
            <a:rPr lang="en-US" sz="2400" b="0" dirty="0">
              <a:solidFill>
                <a:schemeClr val="bg1"/>
              </a:solidFill>
            </a:rPr>
            <a:t> и </a:t>
          </a:r>
          <a:r>
            <a:rPr lang="en-US" sz="2400" b="0" dirty="0" err="1">
              <a:solidFill>
                <a:schemeClr val="bg1"/>
              </a:solidFill>
            </a:rPr>
            <a:t>наблюдения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за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дикой</a:t>
          </a:r>
          <a:r>
            <a:rPr lang="en-US" sz="2400" b="0" dirty="0">
              <a:solidFill>
                <a:schemeClr val="bg1"/>
              </a:solidFill>
            </a:rPr>
            <a:t> </a:t>
          </a:r>
          <a:r>
            <a:rPr lang="en-US" sz="2400" b="0" dirty="0" err="1">
              <a:solidFill>
                <a:schemeClr val="bg1"/>
              </a:solidFill>
            </a:rPr>
            <a:t>природой</a:t>
          </a:r>
          <a:endParaRPr lang="ru-RU" sz="2400" b="0" dirty="0">
            <a:solidFill>
              <a:schemeClr val="bg1"/>
            </a:solidFill>
          </a:endParaRPr>
        </a:p>
      </dgm:t>
    </dgm:pt>
    <dgm:pt modelId="{7EE54E1A-3A4E-47DF-8F22-B4028E33B4A9}" type="parTrans" cxnId="{9407CB99-BEBA-49AE-A804-B2F5BA07DEA1}">
      <dgm:prSet/>
      <dgm:spPr/>
      <dgm:t>
        <a:bodyPr/>
        <a:lstStyle/>
        <a:p>
          <a:endParaRPr lang="ru-RU"/>
        </a:p>
      </dgm:t>
    </dgm:pt>
    <dgm:pt modelId="{3DB6158B-45D4-4136-AD4E-0C8924990BE6}" type="sibTrans" cxnId="{9407CB99-BEBA-49AE-A804-B2F5BA07DEA1}">
      <dgm:prSet/>
      <dgm:spPr/>
      <dgm:t>
        <a:bodyPr/>
        <a:lstStyle/>
        <a:p>
          <a:endParaRPr lang="ru-RU"/>
        </a:p>
      </dgm:t>
    </dgm:pt>
    <dgm:pt modelId="{B860BCC0-3EBF-4B8A-8BD2-A81175FBA1DA}" type="pres">
      <dgm:prSet presAssocID="{7C337BF9-8FD9-4D15-B6EA-6A3827DB49F5}" presName="compositeShape" presStyleCnt="0">
        <dgm:presLayoutVars>
          <dgm:chMax val="7"/>
          <dgm:dir/>
          <dgm:resizeHandles val="exact"/>
        </dgm:presLayoutVars>
      </dgm:prSet>
      <dgm:spPr/>
    </dgm:pt>
    <dgm:pt modelId="{0F2B3148-29DC-474C-927C-DB867D99BCD2}" type="pres">
      <dgm:prSet presAssocID="{838C63AE-DDF7-41BD-9E41-F71B1DB4BA29}" presName="circ1TxSh" presStyleLbl="vennNode1" presStyleIdx="0" presStyleCnt="1" custScaleX="106679"/>
      <dgm:spPr/>
    </dgm:pt>
  </dgm:ptLst>
  <dgm:cxnLst>
    <dgm:cxn modelId="{A5F10F08-5B09-48F4-B114-30A86EB19B8F}" type="presOf" srcId="{838C63AE-DDF7-41BD-9E41-F71B1DB4BA29}" destId="{0F2B3148-29DC-474C-927C-DB867D99BCD2}" srcOrd="0" destOrd="0" presId="urn:microsoft.com/office/officeart/2005/8/layout/venn1"/>
    <dgm:cxn modelId="{732E8080-2133-4960-AD72-674E4F2C8B0B}" type="presOf" srcId="{7C337BF9-8FD9-4D15-B6EA-6A3827DB49F5}" destId="{B860BCC0-3EBF-4B8A-8BD2-A81175FBA1DA}" srcOrd="0" destOrd="0" presId="urn:microsoft.com/office/officeart/2005/8/layout/venn1"/>
    <dgm:cxn modelId="{9407CB99-BEBA-49AE-A804-B2F5BA07DEA1}" srcId="{7C337BF9-8FD9-4D15-B6EA-6A3827DB49F5}" destId="{838C63AE-DDF7-41BD-9E41-F71B1DB4BA29}" srcOrd="0" destOrd="0" parTransId="{7EE54E1A-3A4E-47DF-8F22-B4028E33B4A9}" sibTransId="{3DB6158B-45D4-4136-AD4E-0C8924990BE6}"/>
    <dgm:cxn modelId="{C8C76B83-7DAD-474E-8F51-D06322B526E1}" type="presParOf" srcId="{B860BCC0-3EBF-4B8A-8BD2-A81175FBA1DA}" destId="{0F2B3148-29DC-474C-927C-DB867D99BCD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DA75E0-CBA8-424C-BD54-7B32A3D0A15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D2C1378-8C3B-4D25-9641-6F3E79667EE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600" b="0" dirty="0">
              <a:solidFill>
                <a:schemeClr val="bg1"/>
              </a:solidFill>
            </a:rPr>
            <a:t>По своим уникальным природным местам Адыгея (Майкопский район) многократно превосходит курорты юга России! </a:t>
          </a:r>
        </a:p>
      </dgm:t>
    </dgm:pt>
    <dgm:pt modelId="{F64EDAE4-F372-47F6-9A11-49527E21BD59}" type="parTrans" cxnId="{486CA0C0-E16A-49DB-A616-EA0669749A33}">
      <dgm:prSet/>
      <dgm:spPr/>
      <dgm:t>
        <a:bodyPr/>
        <a:lstStyle/>
        <a:p>
          <a:endParaRPr lang="ru-RU"/>
        </a:p>
      </dgm:t>
    </dgm:pt>
    <dgm:pt modelId="{B82AD963-9AB0-4E21-840C-C7ACC77B6C88}" type="sibTrans" cxnId="{486CA0C0-E16A-49DB-A616-EA0669749A33}">
      <dgm:prSet/>
      <dgm:spPr/>
      <dgm:t>
        <a:bodyPr/>
        <a:lstStyle/>
        <a:p>
          <a:endParaRPr lang="ru-RU"/>
        </a:p>
      </dgm:t>
    </dgm:pt>
    <dgm:pt modelId="{80B521FD-07F6-4EDE-8B1F-0678A12DF943}" type="pres">
      <dgm:prSet presAssocID="{39DA75E0-CBA8-424C-BD54-7B32A3D0A15E}" presName="linear" presStyleCnt="0">
        <dgm:presLayoutVars>
          <dgm:animLvl val="lvl"/>
          <dgm:resizeHandles val="exact"/>
        </dgm:presLayoutVars>
      </dgm:prSet>
      <dgm:spPr/>
    </dgm:pt>
    <dgm:pt modelId="{F3779D07-51FD-4AD9-89BF-0B3DD4CB0675}" type="pres">
      <dgm:prSet presAssocID="{3D2C1378-8C3B-4D25-9641-6F3E79667EEF}" presName="parentText" presStyleLbl="node1" presStyleIdx="0" presStyleCnt="1" custLinFactNeighborX="-1354" custLinFactNeighborY="-58723">
        <dgm:presLayoutVars>
          <dgm:chMax val="0"/>
          <dgm:bulletEnabled val="1"/>
        </dgm:presLayoutVars>
      </dgm:prSet>
      <dgm:spPr/>
    </dgm:pt>
  </dgm:ptLst>
  <dgm:cxnLst>
    <dgm:cxn modelId="{B9E27408-3CBE-467A-9484-FA9A06FE05E0}" type="presOf" srcId="{39DA75E0-CBA8-424C-BD54-7B32A3D0A15E}" destId="{80B521FD-07F6-4EDE-8B1F-0678A12DF943}" srcOrd="0" destOrd="0" presId="urn:microsoft.com/office/officeart/2005/8/layout/vList2"/>
    <dgm:cxn modelId="{CCCB934C-BF62-4A28-A128-BC5118E62651}" type="presOf" srcId="{3D2C1378-8C3B-4D25-9641-6F3E79667EEF}" destId="{F3779D07-51FD-4AD9-89BF-0B3DD4CB0675}" srcOrd="0" destOrd="0" presId="urn:microsoft.com/office/officeart/2005/8/layout/vList2"/>
    <dgm:cxn modelId="{486CA0C0-E16A-49DB-A616-EA0669749A33}" srcId="{39DA75E0-CBA8-424C-BD54-7B32A3D0A15E}" destId="{3D2C1378-8C3B-4D25-9641-6F3E79667EEF}" srcOrd="0" destOrd="0" parTransId="{F64EDAE4-F372-47F6-9A11-49527E21BD59}" sibTransId="{B82AD963-9AB0-4E21-840C-C7ACC77B6C88}"/>
    <dgm:cxn modelId="{B6F70824-B1A8-4837-A953-34210AE6ECDA}" type="presParOf" srcId="{80B521FD-07F6-4EDE-8B1F-0678A12DF943}" destId="{F3779D07-51FD-4AD9-89BF-0B3DD4CB06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F80550-D7FB-4A93-8BAE-30B1F00C87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098F1-2DC4-4B3D-96AA-3C680954ACB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600" b="0" dirty="0">
              <a:solidFill>
                <a:schemeClr val="bg1"/>
              </a:solidFill>
            </a:rPr>
            <a:t>Ведется строительство </a:t>
          </a:r>
          <a:r>
            <a:rPr lang="ru-RU" sz="1600" b="0" dirty="0" err="1">
              <a:solidFill>
                <a:schemeClr val="bg1"/>
              </a:solidFill>
            </a:rPr>
            <a:t>этнопарка</a:t>
          </a:r>
          <a:r>
            <a:rPr lang="ru-RU" sz="1600" b="0" dirty="0">
              <a:solidFill>
                <a:schemeClr val="bg1"/>
              </a:solidFill>
            </a:rPr>
            <a:t> (Даховская Поляна)</a:t>
          </a:r>
        </a:p>
      </dgm:t>
    </dgm:pt>
    <dgm:pt modelId="{F7B3E279-CBC2-4FB3-8157-606562A0C5DA}" type="parTrans" cxnId="{12B22C5B-67F9-4236-8B59-CCFC29F363FC}">
      <dgm:prSet/>
      <dgm:spPr/>
      <dgm:t>
        <a:bodyPr/>
        <a:lstStyle/>
        <a:p>
          <a:endParaRPr lang="ru-RU"/>
        </a:p>
      </dgm:t>
    </dgm:pt>
    <dgm:pt modelId="{6D2E11E5-BD5B-4ED5-B6A9-72E43748409A}" type="sibTrans" cxnId="{12B22C5B-67F9-4236-8B59-CCFC29F363FC}">
      <dgm:prSet/>
      <dgm:spPr/>
      <dgm:t>
        <a:bodyPr/>
        <a:lstStyle/>
        <a:p>
          <a:endParaRPr lang="ru-RU"/>
        </a:p>
      </dgm:t>
    </dgm:pt>
    <dgm:pt modelId="{0FF53F6E-4C49-48C9-BB4C-8D6C44839B34}" type="pres">
      <dgm:prSet presAssocID="{BFF80550-D7FB-4A93-8BAE-30B1F00C8792}" presName="linear" presStyleCnt="0">
        <dgm:presLayoutVars>
          <dgm:animLvl val="lvl"/>
          <dgm:resizeHandles val="exact"/>
        </dgm:presLayoutVars>
      </dgm:prSet>
      <dgm:spPr/>
    </dgm:pt>
    <dgm:pt modelId="{9AE78596-3DBF-4B20-AF29-42B81C402518}" type="pres">
      <dgm:prSet presAssocID="{398098F1-2DC4-4B3D-96AA-3C680954ACB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ECB9D38-3E89-445D-89A4-2D3803FED104}" type="presOf" srcId="{398098F1-2DC4-4B3D-96AA-3C680954ACB1}" destId="{9AE78596-3DBF-4B20-AF29-42B81C402518}" srcOrd="0" destOrd="0" presId="urn:microsoft.com/office/officeart/2005/8/layout/vList2"/>
    <dgm:cxn modelId="{12B22C5B-67F9-4236-8B59-CCFC29F363FC}" srcId="{BFF80550-D7FB-4A93-8BAE-30B1F00C8792}" destId="{398098F1-2DC4-4B3D-96AA-3C680954ACB1}" srcOrd="0" destOrd="0" parTransId="{F7B3E279-CBC2-4FB3-8157-606562A0C5DA}" sibTransId="{6D2E11E5-BD5B-4ED5-B6A9-72E43748409A}"/>
    <dgm:cxn modelId="{C5856D7A-CDC7-462D-9181-EF9C61849426}" type="presOf" srcId="{BFF80550-D7FB-4A93-8BAE-30B1F00C8792}" destId="{0FF53F6E-4C49-48C9-BB4C-8D6C44839B34}" srcOrd="0" destOrd="0" presId="urn:microsoft.com/office/officeart/2005/8/layout/vList2"/>
    <dgm:cxn modelId="{FA58D7EC-DD3B-437B-BFC1-D943352FF733}" type="presParOf" srcId="{0FF53F6E-4C49-48C9-BB4C-8D6C44839B34}" destId="{9AE78596-3DBF-4B20-AF29-42B81C4025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DA75E0-CBA8-424C-BD54-7B32A3D0A15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D2C1378-8C3B-4D25-9641-6F3E79667EE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ru-RU" sz="1800" b="0" dirty="0">
            <a:solidFill>
              <a:schemeClr val="bg1"/>
            </a:solidFill>
          </a:endParaRPr>
        </a:p>
        <a:p>
          <a:r>
            <a:rPr lang="ru-RU" sz="1800" b="0" dirty="0">
              <a:solidFill>
                <a:schemeClr val="bg1"/>
              </a:solidFill>
            </a:rPr>
            <a:t>Развитие туристического потенциала служит прогрессом развития всего высокогорного массива Республики Адыгея. </a:t>
          </a:r>
        </a:p>
        <a:p>
          <a:r>
            <a:rPr lang="ru-RU" sz="1800" b="0" dirty="0">
              <a:solidFill>
                <a:schemeClr val="bg1"/>
              </a:solidFill>
            </a:rPr>
            <a:t>Так, некогда малоизвестные горные вершины Республики Адыгея становятся одними из наиболее привлекательных маршрутов для Российского туризма.</a:t>
          </a:r>
        </a:p>
        <a:p>
          <a:r>
            <a:rPr lang="ru-RU" sz="1800" b="0" dirty="0">
              <a:solidFill>
                <a:schemeClr val="bg1"/>
              </a:solidFill>
            </a:rPr>
            <a:t>С развитием горного туризма растет и спрос  на развитие новых, ранее неизведанных территорий Республики, отличающихся своей особенностью и туристической привлекательностью.</a:t>
          </a:r>
        </a:p>
        <a:p>
          <a:r>
            <a:rPr lang="ru-RU" sz="1800" b="0" dirty="0">
              <a:solidFill>
                <a:schemeClr val="bg1"/>
              </a:solidFill>
            </a:rPr>
            <a:t>Растет и инвестиционный спрос, особенно в части покупки земельных участков для развития туристического и </a:t>
          </a:r>
          <a:r>
            <a:rPr lang="ru-RU" sz="1800" b="0" dirty="0" err="1">
              <a:solidFill>
                <a:schemeClr val="bg1"/>
              </a:solidFill>
            </a:rPr>
            <a:t>агротуристического</a:t>
          </a:r>
          <a:r>
            <a:rPr lang="ru-RU" sz="1800" b="0" dirty="0">
              <a:solidFill>
                <a:schemeClr val="bg1"/>
              </a:solidFill>
            </a:rPr>
            <a:t> бизнеса.</a:t>
          </a:r>
        </a:p>
        <a:p>
          <a:endParaRPr lang="ru-RU" sz="1600" b="0" dirty="0">
            <a:solidFill>
              <a:schemeClr val="bg1"/>
            </a:solidFill>
          </a:endParaRPr>
        </a:p>
        <a:p>
          <a:endParaRPr lang="ru-RU" sz="1600" b="0" dirty="0">
            <a:solidFill>
              <a:schemeClr val="bg1"/>
            </a:solidFill>
          </a:endParaRPr>
        </a:p>
      </dgm:t>
    </dgm:pt>
    <dgm:pt modelId="{F64EDAE4-F372-47F6-9A11-49527E21BD59}" type="parTrans" cxnId="{486CA0C0-E16A-49DB-A616-EA0669749A33}">
      <dgm:prSet/>
      <dgm:spPr/>
      <dgm:t>
        <a:bodyPr/>
        <a:lstStyle/>
        <a:p>
          <a:endParaRPr lang="ru-RU"/>
        </a:p>
      </dgm:t>
    </dgm:pt>
    <dgm:pt modelId="{B82AD963-9AB0-4E21-840C-C7ACC77B6C88}" type="sibTrans" cxnId="{486CA0C0-E16A-49DB-A616-EA0669749A33}">
      <dgm:prSet/>
      <dgm:spPr/>
      <dgm:t>
        <a:bodyPr/>
        <a:lstStyle/>
        <a:p>
          <a:endParaRPr lang="ru-RU"/>
        </a:p>
      </dgm:t>
    </dgm:pt>
    <dgm:pt modelId="{80B521FD-07F6-4EDE-8B1F-0678A12DF943}" type="pres">
      <dgm:prSet presAssocID="{39DA75E0-CBA8-424C-BD54-7B32A3D0A15E}" presName="linear" presStyleCnt="0">
        <dgm:presLayoutVars>
          <dgm:animLvl val="lvl"/>
          <dgm:resizeHandles val="exact"/>
        </dgm:presLayoutVars>
      </dgm:prSet>
      <dgm:spPr/>
    </dgm:pt>
    <dgm:pt modelId="{F3779D07-51FD-4AD9-89BF-0B3DD4CB0675}" type="pres">
      <dgm:prSet presAssocID="{3D2C1378-8C3B-4D25-9641-6F3E79667EEF}" presName="parentText" presStyleLbl="node1" presStyleIdx="0" presStyleCnt="1" custScaleY="718455" custLinFactNeighborX="7834" custLinFactNeighborY="-43953">
        <dgm:presLayoutVars>
          <dgm:chMax val="0"/>
          <dgm:bulletEnabled val="1"/>
        </dgm:presLayoutVars>
      </dgm:prSet>
      <dgm:spPr/>
    </dgm:pt>
  </dgm:ptLst>
  <dgm:cxnLst>
    <dgm:cxn modelId="{B9E27408-3CBE-467A-9484-FA9A06FE05E0}" type="presOf" srcId="{39DA75E0-CBA8-424C-BD54-7B32A3D0A15E}" destId="{80B521FD-07F6-4EDE-8B1F-0678A12DF943}" srcOrd="0" destOrd="0" presId="urn:microsoft.com/office/officeart/2005/8/layout/vList2"/>
    <dgm:cxn modelId="{CCCB934C-BF62-4A28-A128-BC5118E62651}" type="presOf" srcId="{3D2C1378-8C3B-4D25-9641-6F3E79667EEF}" destId="{F3779D07-51FD-4AD9-89BF-0B3DD4CB0675}" srcOrd="0" destOrd="0" presId="urn:microsoft.com/office/officeart/2005/8/layout/vList2"/>
    <dgm:cxn modelId="{486CA0C0-E16A-49DB-A616-EA0669749A33}" srcId="{39DA75E0-CBA8-424C-BD54-7B32A3D0A15E}" destId="{3D2C1378-8C3B-4D25-9641-6F3E79667EEF}" srcOrd="0" destOrd="0" parTransId="{F64EDAE4-F372-47F6-9A11-49527E21BD59}" sibTransId="{B82AD963-9AB0-4E21-840C-C7ACC77B6C88}"/>
    <dgm:cxn modelId="{B6F70824-B1A8-4837-A953-34210AE6ECDA}" type="presParOf" srcId="{80B521FD-07F6-4EDE-8B1F-0678A12DF943}" destId="{F3779D07-51FD-4AD9-89BF-0B3DD4CB06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85307A-25C8-4D89-B2B9-244379EAE5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03888-96C3-4E6D-92B0-551B688B02F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Предлагаем возможность реализации бизнес проекта на земельном участке площадью 32,5 га</a:t>
          </a:r>
        </a:p>
      </dgm:t>
    </dgm:pt>
    <dgm:pt modelId="{9554329C-F4B7-4EC8-9FAA-80884AD1D52A}" type="parTrans" cxnId="{C6435F33-CD0F-401A-9766-3E4266727774}">
      <dgm:prSet/>
      <dgm:spPr/>
      <dgm:t>
        <a:bodyPr/>
        <a:lstStyle/>
        <a:p>
          <a:endParaRPr lang="ru-RU"/>
        </a:p>
      </dgm:t>
    </dgm:pt>
    <dgm:pt modelId="{377DF4C8-C090-4379-B7BC-C3F15C85219F}" type="sibTrans" cxnId="{C6435F33-CD0F-401A-9766-3E4266727774}">
      <dgm:prSet/>
      <dgm:spPr/>
      <dgm:t>
        <a:bodyPr/>
        <a:lstStyle/>
        <a:p>
          <a:endParaRPr lang="ru-RU"/>
        </a:p>
      </dgm:t>
    </dgm:pt>
    <dgm:pt modelId="{DBC0DBF2-F25F-487A-9E95-DE676154EB65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Состоит из 2 частей (7 га и 25,5 га)</a:t>
          </a:r>
        </a:p>
      </dgm:t>
    </dgm:pt>
    <dgm:pt modelId="{76878F43-D448-410F-9E9C-E9D2C295D4EC}" type="parTrans" cxnId="{49DAA5EC-B0C4-42FB-9A0F-261C54C48EBF}">
      <dgm:prSet/>
      <dgm:spPr/>
      <dgm:t>
        <a:bodyPr/>
        <a:lstStyle/>
        <a:p>
          <a:endParaRPr lang="ru-RU"/>
        </a:p>
      </dgm:t>
    </dgm:pt>
    <dgm:pt modelId="{3232AAE9-E587-4849-B0ED-95F260661F5A}" type="sibTrans" cxnId="{49DAA5EC-B0C4-42FB-9A0F-261C54C48EBF}">
      <dgm:prSet/>
      <dgm:spPr/>
      <dgm:t>
        <a:bodyPr/>
        <a:lstStyle/>
        <a:p>
          <a:endParaRPr lang="ru-RU"/>
        </a:p>
      </dgm:t>
    </dgm:pt>
    <dgm:pt modelId="{2876FDE5-DC64-45C5-9197-D366CA6A72E1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Продажа целиком и раздельно </a:t>
          </a:r>
        </a:p>
      </dgm:t>
    </dgm:pt>
    <dgm:pt modelId="{6E4C9EAC-87BB-4AEA-800D-93C7ED914ABC}" type="parTrans" cxnId="{CF158A62-043C-49D0-B453-8243DAB60A41}">
      <dgm:prSet/>
      <dgm:spPr/>
      <dgm:t>
        <a:bodyPr/>
        <a:lstStyle/>
        <a:p>
          <a:endParaRPr lang="ru-RU"/>
        </a:p>
      </dgm:t>
    </dgm:pt>
    <dgm:pt modelId="{4165DBAD-456B-4434-9E36-B83D1E3C1222}" type="sibTrans" cxnId="{CF158A62-043C-49D0-B453-8243DAB60A41}">
      <dgm:prSet/>
      <dgm:spPr/>
      <dgm:t>
        <a:bodyPr/>
        <a:lstStyle/>
        <a:p>
          <a:endParaRPr lang="ru-RU"/>
        </a:p>
      </dgm:t>
    </dgm:pt>
    <dgm:pt modelId="{DBAF8EB0-911F-4D5D-A04D-3FBA8AD92610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Данный земельный участок в живописной горной части Республики Адыгея</a:t>
          </a:r>
        </a:p>
      </dgm:t>
    </dgm:pt>
    <dgm:pt modelId="{ED8891D6-8DA4-4FA0-8731-E3BD3CDB34AD}" type="parTrans" cxnId="{48AF6C03-5909-4F5E-9480-96E71000CA0F}">
      <dgm:prSet/>
      <dgm:spPr/>
      <dgm:t>
        <a:bodyPr/>
        <a:lstStyle/>
        <a:p>
          <a:endParaRPr lang="ru-RU"/>
        </a:p>
      </dgm:t>
    </dgm:pt>
    <dgm:pt modelId="{BB24B6DE-8AD6-46AC-A91C-40DADA11A4D9}" type="sibTrans" cxnId="{48AF6C03-5909-4F5E-9480-96E71000CA0F}">
      <dgm:prSet/>
      <dgm:spPr/>
      <dgm:t>
        <a:bodyPr/>
        <a:lstStyle/>
        <a:p>
          <a:endParaRPr lang="ru-RU"/>
        </a:p>
      </dgm:t>
    </dgm:pt>
    <dgm:pt modelId="{9A9C4410-1BA2-4983-987C-DB5DFAB0B75B}" type="pres">
      <dgm:prSet presAssocID="{6885307A-25C8-4D89-B2B9-244379EAE51C}" presName="linear" presStyleCnt="0">
        <dgm:presLayoutVars>
          <dgm:animLvl val="lvl"/>
          <dgm:resizeHandles val="exact"/>
        </dgm:presLayoutVars>
      </dgm:prSet>
      <dgm:spPr/>
    </dgm:pt>
    <dgm:pt modelId="{6EEA5660-32A2-46D1-B7F6-8E3DFA0EF39F}" type="pres">
      <dgm:prSet presAssocID="{B7203888-96C3-4E6D-92B0-551B688B02F9}" presName="parentText" presStyleLbl="node1" presStyleIdx="0" presStyleCnt="4" custLinFactNeighborX="308" custLinFactNeighborY="-53147">
        <dgm:presLayoutVars>
          <dgm:chMax val="0"/>
          <dgm:bulletEnabled val="1"/>
        </dgm:presLayoutVars>
      </dgm:prSet>
      <dgm:spPr/>
    </dgm:pt>
    <dgm:pt modelId="{255E8B47-F13C-4A45-B33A-4B3D9FEA3748}" type="pres">
      <dgm:prSet presAssocID="{377DF4C8-C090-4379-B7BC-C3F15C85219F}" presName="spacer" presStyleCnt="0"/>
      <dgm:spPr/>
    </dgm:pt>
    <dgm:pt modelId="{73BB5AA0-2923-4EF7-B470-9E07B5FD2A6B}" type="pres">
      <dgm:prSet presAssocID="{DBAF8EB0-911F-4D5D-A04D-3FBA8AD926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AA58F8A-EF78-4CD6-BB00-95F04CA74CB2}" type="pres">
      <dgm:prSet presAssocID="{BB24B6DE-8AD6-46AC-A91C-40DADA11A4D9}" presName="spacer" presStyleCnt="0"/>
      <dgm:spPr/>
    </dgm:pt>
    <dgm:pt modelId="{79A6FFE5-674A-4492-8938-60AD97610313}" type="pres">
      <dgm:prSet presAssocID="{DBC0DBF2-F25F-487A-9E95-DE676154EB6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55340D2-C92C-4006-8BC3-EB3EA74AC3C8}" type="pres">
      <dgm:prSet presAssocID="{3232AAE9-E587-4849-B0ED-95F260661F5A}" presName="spacer" presStyleCnt="0"/>
      <dgm:spPr/>
    </dgm:pt>
    <dgm:pt modelId="{EEBCDFAD-42C5-43DB-B87C-751733CEB32F}" type="pres">
      <dgm:prSet presAssocID="{2876FDE5-DC64-45C5-9197-D366CA6A72E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8AF6C03-5909-4F5E-9480-96E71000CA0F}" srcId="{6885307A-25C8-4D89-B2B9-244379EAE51C}" destId="{DBAF8EB0-911F-4D5D-A04D-3FBA8AD92610}" srcOrd="1" destOrd="0" parTransId="{ED8891D6-8DA4-4FA0-8731-E3BD3CDB34AD}" sibTransId="{BB24B6DE-8AD6-46AC-A91C-40DADA11A4D9}"/>
    <dgm:cxn modelId="{C6435F33-CD0F-401A-9766-3E4266727774}" srcId="{6885307A-25C8-4D89-B2B9-244379EAE51C}" destId="{B7203888-96C3-4E6D-92B0-551B688B02F9}" srcOrd="0" destOrd="0" parTransId="{9554329C-F4B7-4EC8-9FAA-80884AD1D52A}" sibTransId="{377DF4C8-C090-4379-B7BC-C3F15C85219F}"/>
    <dgm:cxn modelId="{6137855B-4BB8-4053-9126-B5C7BC3E84AE}" type="presOf" srcId="{B7203888-96C3-4E6D-92B0-551B688B02F9}" destId="{6EEA5660-32A2-46D1-B7F6-8E3DFA0EF39F}" srcOrd="0" destOrd="0" presId="urn:microsoft.com/office/officeart/2005/8/layout/vList2"/>
    <dgm:cxn modelId="{CF158A62-043C-49D0-B453-8243DAB60A41}" srcId="{6885307A-25C8-4D89-B2B9-244379EAE51C}" destId="{2876FDE5-DC64-45C5-9197-D366CA6A72E1}" srcOrd="3" destOrd="0" parTransId="{6E4C9EAC-87BB-4AEA-800D-93C7ED914ABC}" sibTransId="{4165DBAD-456B-4434-9E36-B83D1E3C1222}"/>
    <dgm:cxn modelId="{1626BF51-C655-4426-ACB2-FB94C8A2281F}" type="presOf" srcId="{2876FDE5-DC64-45C5-9197-D366CA6A72E1}" destId="{EEBCDFAD-42C5-43DB-B87C-751733CEB32F}" srcOrd="0" destOrd="0" presId="urn:microsoft.com/office/officeart/2005/8/layout/vList2"/>
    <dgm:cxn modelId="{1FCA62B5-CAB6-41DE-B5B0-68EA0B0E370C}" type="presOf" srcId="{DBAF8EB0-911F-4D5D-A04D-3FBA8AD92610}" destId="{73BB5AA0-2923-4EF7-B470-9E07B5FD2A6B}" srcOrd="0" destOrd="0" presId="urn:microsoft.com/office/officeart/2005/8/layout/vList2"/>
    <dgm:cxn modelId="{49DAA5EC-B0C4-42FB-9A0F-261C54C48EBF}" srcId="{6885307A-25C8-4D89-B2B9-244379EAE51C}" destId="{DBC0DBF2-F25F-487A-9E95-DE676154EB65}" srcOrd="2" destOrd="0" parTransId="{76878F43-D448-410F-9E9C-E9D2C295D4EC}" sibTransId="{3232AAE9-E587-4849-B0ED-95F260661F5A}"/>
    <dgm:cxn modelId="{F73148FA-DBD5-4CDC-A4DA-37BB5637AF09}" type="presOf" srcId="{6885307A-25C8-4D89-B2B9-244379EAE51C}" destId="{9A9C4410-1BA2-4983-987C-DB5DFAB0B75B}" srcOrd="0" destOrd="0" presId="urn:microsoft.com/office/officeart/2005/8/layout/vList2"/>
    <dgm:cxn modelId="{72B74FFD-465B-420C-A318-8BA4FFFD469A}" type="presOf" srcId="{DBC0DBF2-F25F-487A-9E95-DE676154EB65}" destId="{79A6FFE5-674A-4492-8938-60AD97610313}" srcOrd="0" destOrd="0" presId="urn:microsoft.com/office/officeart/2005/8/layout/vList2"/>
    <dgm:cxn modelId="{C40B25CF-B33F-4ACB-AB98-1C295928D52D}" type="presParOf" srcId="{9A9C4410-1BA2-4983-987C-DB5DFAB0B75B}" destId="{6EEA5660-32A2-46D1-B7F6-8E3DFA0EF39F}" srcOrd="0" destOrd="0" presId="urn:microsoft.com/office/officeart/2005/8/layout/vList2"/>
    <dgm:cxn modelId="{EA30F98B-51F0-44FA-8FCB-8C48262CF4EF}" type="presParOf" srcId="{9A9C4410-1BA2-4983-987C-DB5DFAB0B75B}" destId="{255E8B47-F13C-4A45-B33A-4B3D9FEA3748}" srcOrd="1" destOrd="0" presId="urn:microsoft.com/office/officeart/2005/8/layout/vList2"/>
    <dgm:cxn modelId="{0B95CE10-D4EE-4FC2-B251-ED7A29F6BEEE}" type="presParOf" srcId="{9A9C4410-1BA2-4983-987C-DB5DFAB0B75B}" destId="{73BB5AA0-2923-4EF7-B470-9E07B5FD2A6B}" srcOrd="2" destOrd="0" presId="urn:microsoft.com/office/officeart/2005/8/layout/vList2"/>
    <dgm:cxn modelId="{368B8E63-8975-4502-B66B-9CE405538A7A}" type="presParOf" srcId="{9A9C4410-1BA2-4983-987C-DB5DFAB0B75B}" destId="{DAA58F8A-EF78-4CD6-BB00-95F04CA74CB2}" srcOrd="3" destOrd="0" presId="urn:microsoft.com/office/officeart/2005/8/layout/vList2"/>
    <dgm:cxn modelId="{62A88859-D2B2-4E4B-8BA0-9879F2DBBD35}" type="presParOf" srcId="{9A9C4410-1BA2-4983-987C-DB5DFAB0B75B}" destId="{79A6FFE5-674A-4492-8938-60AD97610313}" srcOrd="4" destOrd="0" presId="urn:microsoft.com/office/officeart/2005/8/layout/vList2"/>
    <dgm:cxn modelId="{C127A171-FE36-46F3-AA13-E9B57F0AED3F}" type="presParOf" srcId="{9A9C4410-1BA2-4983-987C-DB5DFAB0B75B}" destId="{055340D2-C92C-4006-8BC3-EB3EA74AC3C8}" srcOrd="5" destOrd="0" presId="urn:microsoft.com/office/officeart/2005/8/layout/vList2"/>
    <dgm:cxn modelId="{1C8C04FB-4384-466A-A76E-FB1EE6C18A88}" type="presParOf" srcId="{9A9C4410-1BA2-4983-987C-DB5DFAB0B75B}" destId="{EEBCDFAD-42C5-43DB-B87C-751733CEB32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17E6E9-C879-43EC-AA9F-F12A4F01A13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929ABE-F4AB-432D-99C1-32295AD035E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Идеальное расположение и транспортная доступность</a:t>
          </a:r>
        </a:p>
      </dgm:t>
    </dgm:pt>
    <dgm:pt modelId="{A2EB7586-E702-4D7D-9306-4A48E893DCA1}" type="parTrans" cxnId="{46B1DE46-353F-42BD-9745-BF72D05F40B6}">
      <dgm:prSet/>
      <dgm:spPr/>
      <dgm:t>
        <a:bodyPr/>
        <a:lstStyle/>
        <a:p>
          <a:endParaRPr lang="ru-RU"/>
        </a:p>
      </dgm:t>
    </dgm:pt>
    <dgm:pt modelId="{5ADC2E94-B1A2-44CF-9F76-865A92DA4646}" type="sibTrans" cxnId="{46B1DE46-353F-42BD-9745-BF72D05F40B6}">
      <dgm:prSet/>
      <dgm:spPr/>
      <dgm:t>
        <a:bodyPr/>
        <a:lstStyle/>
        <a:p>
          <a:endParaRPr lang="ru-RU"/>
        </a:p>
      </dgm:t>
    </dgm:pt>
    <dgm:pt modelId="{95FD66C3-551B-4E9A-90BD-F69CB755AF4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b="1" dirty="0">
              <a:solidFill>
                <a:schemeClr val="bg1"/>
              </a:solidFill>
            </a:rPr>
            <a:t>Асфальтированная дорога, по границе участка проходит газ, свет</a:t>
          </a:r>
        </a:p>
      </dgm:t>
    </dgm:pt>
    <dgm:pt modelId="{47E94B5A-B3DB-4489-9353-6E49E6BFC777}" type="parTrans" cxnId="{D3C794BD-37EA-4CBB-8E14-324F834C2B4A}">
      <dgm:prSet/>
      <dgm:spPr/>
      <dgm:t>
        <a:bodyPr/>
        <a:lstStyle/>
        <a:p>
          <a:endParaRPr lang="ru-RU"/>
        </a:p>
      </dgm:t>
    </dgm:pt>
    <dgm:pt modelId="{CE1CE5BD-22C8-4A1B-89DC-2D87716CC93B}" type="sibTrans" cxnId="{D3C794BD-37EA-4CBB-8E14-324F834C2B4A}">
      <dgm:prSet/>
      <dgm:spPr/>
      <dgm:t>
        <a:bodyPr/>
        <a:lstStyle/>
        <a:p>
          <a:endParaRPr lang="ru-RU"/>
        </a:p>
      </dgm:t>
    </dgm:pt>
    <dgm:pt modelId="{1BFE39E9-A015-4F64-B5E5-CB40EE7DDD08}" type="pres">
      <dgm:prSet presAssocID="{6117E6E9-C879-43EC-AA9F-F12A4F01A13D}" presName="linear" presStyleCnt="0">
        <dgm:presLayoutVars>
          <dgm:animLvl val="lvl"/>
          <dgm:resizeHandles val="exact"/>
        </dgm:presLayoutVars>
      </dgm:prSet>
      <dgm:spPr/>
    </dgm:pt>
    <dgm:pt modelId="{6732CD07-2B7A-44AB-8B7C-112EAFC22C6A}" type="pres">
      <dgm:prSet presAssocID="{0D929ABE-F4AB-432D-99C1-32295AD035E3}" presName="parentText" presStyleLbl="node1" presStyleIdx="0" presStyleCnt="2" custLinFactNeighborX="-581" custLinFactNeighborY="-42034">
        <dgm:presLayoutVars>
          <dgm:chMax val="0"/>
          <dgm:bulletEnabled val="1"/>
        </dgm:presLayoutVars>
      </dgm:prSet>
      <dgm:spPr/>
    </dgm:pt>
    <dgm:pt modelId="{4593F0DB-DC32-449C-A96E-3C345D6F1958}" type="pres">
      <dgm:prSet presAssocID="{5ADC2E94-B1A2-44CF-9F76-865A92DA4646}" presName="spacer" presStyleCnt="0"/>
      <dgm:spPr/>
    </dgm:pt>
    <dgm:pt modelId="{238530D0-8A07-41B2-8117-53181F39A355}" type="pres">
      <dgm:prSet presAssocID="{95FD66C3-551B-4E9A-90BD-F69CB755AF4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B2D6F2F-9779-4C71-A4AF-29B578DB7F1A}" type="presOf" srcId="{6117E6E9-C879-43EC-AA9F-F12A4F01A13D}" destId="{1BFE39E9-A015-4F64-B5E5-CB40EE7DDD08}" srcOrd="0" destOrd="0" presId="urn:microsoft.com/office/officeart/2005/8/layout/vList2"/>
    <dgm:cxn modelId="{46B1DE46-353F-42BD-9745-BF72D05F40B6}" srcId="{6117E6E9-C879-43EC-AA9F-F12A4F01A13D}" destId="{0D929ABE-F4AB-432D-99C1-32295AD035E3}" srcOrd="0" destOrd="0" parTransId="{A2EB7586-E702-4D7D-9306-4A48E893DCA1}" sibTransId="{5ADC2E94-B1A2-44CF-9F76-865A92DA4646}"/>
    <dgm:cxn modelId="{D6672177-5A31-4D93-85FE-B9ED026C88D3}" type="presOf" srcId="{0D929ABE-F4AB-432D-99C1-32295AD035E3}" destId="{6732CD07-2B7A-44AB-8B7C-112EAFC22C6A}" srcOrd="0" destOrd="0" presId="urn:microsoft.com/office/officeart/2005/8/layout/vList2"/>
    <dgm:cxn modelId="{7303BE82-7A67-4FC9-AEF1-C5C5F96A5AD0}" type="presOf" srcId="{95FD66C3-551B-4E9A-90BD-F69CB755AF43}" destId="{238530D0-8A07-41B2-8117-53181F39A355}" srcOrd="0" destOrd="0" presId="urn:microsoft.com/office/officeart/2005/8/layout/vList2"/>
    <dgm:cxn modelId="{D3C794BD-37EA-4CBB-8E14-324F834C2B4A}" srcId="{6117E6E9-C879-43EC-AA9F-F12A4F01A13D}" destId="{95FD66C3-551B-4E9A-90BD-F69CB755AF43}" srcOrd="1" destOrd="0" parTransId="{47E94B5A-B3DB-4489-9353-6E49E6BFC777}" sibTransId="{CE1CE5BD-22C8-4A1B-89DC-2D87716CC93B}"/>
    <dgm:cxn modelId="{82F623B1-A163-44EB-A3D4-B2C65F64E67C}" type="presParOf" srcId="{1BFE39E9-A015-4F64-B5E5-CB40EE7DDD08}" destId="{6732CD07-2B7A-44AB-8B7C-112EAFC22C6A}" srcOrd="0" destOrd="0" presId="urn:microsoft.com/office/officeart/2005/8/layout/vList2"/>
    <dgm:cxn modelId="{E9553936-252E-43FF-BA8B-25817C94DAFF}" type="presParOf" srcId="{1BFE39E9-A015-4F64-B5E5-CB40EE7DDD08}" destId="{4593F0DB-DC32-449C-A96E-3C345D6F1958}" srcOrd="1" destOrd="0" presId="urn:microsoft.com/office/officeart/2005/8/layout/vList2"/>
    <dgm:cxn modelId="{62AC6980-DA30-4615-9C65-9849FB2DCE52}" type="presParOf" srcId="{1BFE39E9-A015-4F64-B5E5-CB40EE7DDD08}" destId="{238530D0-8A07-41B2-8117-53181F39A35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C9D601-6A3A-45AC-8441-CF8716823700}" type="doc">
      <dgm:prSet loTypeId="urn:microsoft.com/office/officeart/2009/3/layout/IncreasingArrows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EB8849-6927-4F12-B6A4-0583A02DE6F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400" b="1" dirty="0">
              <a:solidFill>
                <a:schemeClr val="bg1"/>
              </a:solidFill>
            </a:rPr>
            <a:t>Земля идеально подходит для садоводства</a:t>
          </a:r>
        </a:p>
      </dgm:t>
    </dgm:pt>
    <dgm:pt modelId="{4613DB47-A60C-4C3F-B54D-55F5BBC28C06}" type="parTrans" cxnId="{03E72B58-981B-492E-A879-0727DF3A23F6}">
      <dgm:prSet/>
      <dgm:spPr/>
      <dgm:t>
        <a:bodyPr/>
        <a:lstStyle/>
        <a:p>
          <a:endParaRPr lang="ru-RU"/>
        </a:p>
      </dgm:t>
    </dgm:pt>
    <dgm:pt modelId="{A888AFFF-D220-4FB4-9A31-CD6BF30788D9}" type="sibTrans" cxnId="{03E72B58-981B-492E-A879-0727DF3A23F6}">
      <dgm:prSet/>
      <dgm:spPr/>
      <dgm:t>
        <a:bodyPr/>
        <a:lstStyle/>
        <a:p>
          <a:endParaRPr lang="ru-RU"/>
        </a:p>
      </dgm:t>
    </dgm:pt>
    <dgm:pt modelId="{BD877914-392B-4B60-BC45-3F3E750C496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400" b="1" dirty="0">
              <a:solidFill>
                <a:schemeClr val="bg1"/>
              </a:solidFill>
            </a:rPr>
            <a:t>Экотуризм и отдых: создание базы отдыха, </a:t>
          </a:r>
          <a:r>
            <a:rPr lang="en-US" sz="1400" b="1" dirty="0">
              <a:solidFill>
                <a:schemeClr val="bg1"/>
              </a:solidFill>
            </a:rPr>
            <a:t>glamping-</a:t>
          </a:r>
          <a:r>
            <a:rPr lang="ru-RU" sz="1400" b="1" dirty="0">
              <a:solidFill>
                <a:schemeClr val="bg1"/>
              </a:solidFill>
            </a:rPr>
            <a:t>отеля, экопоселения</a:t>
          </a:r>
        </a:p>
      </dgm:t>
    </dgm:pt>
    <dgm:pt modelId="{E4B06E62-D8CC-4BDF-AB08-ACF633FE47E2}" type="parTrans" cxnId="{8EEA5413-3BAE-4148-A3C1-2FD68B71CDD3}">
      <dgm:prSet/>
      <dgm:spPr/>
      <dgm:t>
        <a:bodyPr/>
        <a:lstStyle/>
        <a:p>
          <a:endParaRPr lang="ru-RU"/>
        </a:p>
      </dgm:t>
    </dgm:pt>
    <dgm:pt modelId="{CF924E12-27F6-46CA-8332-0CF23E2A4920}" type="sibTrans" cxnId="{8EEA5413-3BAE-4148-A3C1-2FD68B71CDD3}">
      <dgm:prSet/>
      <dgm:spPr/>
      <dgm:t>
        <a:bodyPr/>
        <a:lstStyle/>
        <a:p>
          <a:endParaRPr lang="ru-RU"/>
        </a:p>
      </dgm:t>
    </dgm:pt>
    <dgm:pt modelId="{0CEEC13F-E881-4C6B-813D-AEB881D0A2C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400" b="1" dirty="0">
              <a:solidFill>
                <a:schemeClr val="bg1"/>
              </a:solidFill>
            </a:rPr>
            <a:t>Конная ферма: простор для разведения лошадей </a:t>
          </a:r>
        </a:p>
      </dgm:t>
    </dgm:pt>
    <dgm:pt modelId="{0B1FA50A-3864-4918-89DF-AE6090BFE1E1}" type="parTrans" cxnId="{AF3726CB-41A5-44D0-B788-BF4C501A670C}">
      <dgm:prSet/>
      <dgm:spPr/>
      <dgm:t>
        <a:bodyPr/>
        <a:lstStyle/>
        <a:p>
          <a:endParaRPr lang="ru-RU"/>
        </a:p>
      </dgm:t>
    </dgm:pt>
    <dgm:pt modelId="{BAE7F895-2C4B-442B-8F0E-DA993C681D90}" type="sibTrans" cxnId="{AF3726CB-41A5-44D0-B788-BF4C501A670C}">
      <dgm:prSet/>
      <dgm:spPr/>
      <dgm:t>
        <a:bodyPr/>
        <a:lstStyle/>
        <a:p>
          <a:endParaRPr lang="ru-RU"/>
        </a:p>
      </dgm:t>
    </dgm:pt>
    <dgm:pt modelId="{5A0DA266-C6F8-4025-83AE-8708280A688D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400" b="1" dirty="0">
              <a:solidFill>
                <a:schemeClr val="bg1"/>
              </a:solidFill>
            </a:rPr>
            <a:t>Родовое поместье: идеальное место для создания семейного гнезда на поколения </a:t>
          </a:r>
        </a:p>
      </dgm:t>
    </dgm:pt>
    <dgm:pt modelId="{B5F89FD7-C587-4F15-AA41-3BBFB4414D9C}" type="parTrans" cxnId="{1F5A2B62-DADA-4168-955F-24E44010151F}">
      <dgm:prSet/>
      <dgm:spPr/>
      <dgm:t>
        <a:bodyPr/>
        <a:lstStyle/>
        <a:p>
          <a:endParaRPr lang="ru-RU"/>
        </a:p>
      </dgm:t>
    </dgm:pt>
    <dgm:pt modelId="{F16D57BA-32E1-4347-9178-07C7931783A4}" type="sibTrans" cxnId="{1F5A2B62-DADA-4168-955F-24E44010151F}">
      <dgm:prSet/>
      <dgm:spPr/>
      <dgm:t>
        <a:bodyPr/>
        <a:lstStyle/>
        <a:p>
          <a:endParaRPr lang="ru-RU"/>
        </a:p>
      </dgm:t>
    </dgm:pt>
    <dgm:pt modelId="{130E65CD-4F8D-4F7B-9482-14731A47E1D4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50000"/>
          </a:schemeClr>
        </a:solidFill>
        <a:ln>
          <a:noFill/>
        </a:ln>
      </dgm:spPr>
      <dgm:t>
        <a:bodyPr/>
        <a:lstStyle/>
        <a:p>
          <a:endParaRPr lang="ru-RU" sz="1200" dirty="0"/>
        </a:p>
        <a:p>
          <a:r>
            <a:rPr lang="ru-RU" sz="1200" b="1" dirty="0">
              <a:solidFill>
                <a:schemeClr val="bg1"/>
              </a:solidFill>
            </a:rPr>
            <a:t>Инвестиции: перспективный актив в активно развивающемся туристическом регионе </a:t>
          </a:r>
        </a:p>
      </dgm:t>
    </dgm:pt>
    <dgm:pt modelId="{AA7A1A7A-1D0A-4957-82DB-AF2534580B08}" type="parTrans" cxnId="{C5E8BF03-37BB-4130-B15E-6363E0A551F1}">
      <dgm:prSet/>
      <dgm:spPr/>
      <dgm:t>
        <a:bodyPr/>
        <a:lstStyle/>
        <a:p>
          <a:endParaRPr lang="ru-RU"/>
        </a:p>
      </dgm:t>
    </dgm:pt>
    <dgm:pt modelId="{E52D9839-432C-488C-9C0E-7218F70877C7}" type="sibTrans" cxnId="{C5E8BF03-37BB-4130-B15E-6363E0A551F1}">
      <dgm:prSet/>
      <dgm:spPr/>
      <dgm:t>
        <a:bodyPr/>
        <a:lstStyle/>
        <a:p>
          <a:endParaRPr lang="ru-RU"/>
        </a:p>
      </dgm:t>
    </dgm:pt>
    <dgm:pt modelId="{C7773D3B-C8BB-47F3-8B4D-FE2D190D056B}" type="pres">
      <dgm:prSet presAssocID="{81C9D601-6A3A-45AC-8441-CF8716823700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F9DA1DE6-EA45-43E5-96C5-9F4BFD354730}" type="pres">
      <dgm:prSet presAssocID="{B7EB8849-6927-4F12-B6A4-0583A02DE6F3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33A8EFEC-DCBE-4F8E-A851-3F0A9ABFDAF8}" type="pres">
      <dgm:prSet presAssocID="{BD877914-392B-4B60-BC45-3F3E750C4968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87FCB741-E82B-47B9-929E-8685D9EFF637}" type="pres">
      <dgm:prSet presAssocID="{0CEEC13F-E881-4C6B-813D-AEB881D0A2C3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01F959CA-83A5-40C4-B439-E7C2355A04CB}" type="pres">
      <dgm:prSet presAssocID="{5A0DA266-C6F8-4025-83AE-8708280A688D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EAB5CA22-A43F-4914-8FC2-92D5AE292724}" type="pres">
      <dgm:prSet presAssocID="{130E65CD-4F8D-4F7B-9482-14731A47E1D4}" presName="parentText5" presStyleLbl="node1" presStyleIdx="4" presStyleCnt="5" custScaleX="101290" custScaleY="115645" custLinFactNeighborX="3567" custLinFactNeighborY="5780">
        <dgm:presLayoutVars>
          <dgm:chMax/>
          <dgm:chPref val="3"/>
          <dgm:bulletEnabled val="1"/>
        </dgm:presLayoutVars>
      </dgm:prSet>
      <dgm:spPr/>
    </dgm:pt>
  </dgm:ptLst>
  <dgm:cxnLst>
    <dgm:cxn modelId="{C5E8BF03-37BB-4130-B15E-6363E0A551F1}" srcId="{81C9D601-6A3A-45AC-8441-CF8716823700}" destId="{130E65CD-4F8D-4F7B-9482-14731A47E1D4}" srcOrd="4" destOrd="0" parTransId="{AA7A1A7A-1D0A-4957-82DB-AF2534580B08}" sibTransId="{E52D9839-432C-488C-9C0E-7218F70877C7}"/>
    <dgm:cxn modelId="{67BFC509-4AE1-4639-ACD0-D07E619C0C61}" type="presOf" srcId="{81C9D601-6A3A-45AC-8441-CF8716823700}" destId="{C7773D3B-C8BB-47F3-8B4D-FE2D190D056B}" srcOrd="0" destOrd="0" presId="urn:microsoft.com/office/officeart/2009/3/layout/IncreasingArrowsProcess"/>
    <dgm:cxn modelId="{8EEA5413-3BAE-4148-A3C1-2FD68B71CDD3}" srcId="{81C9D601-6A3A-45AC-8441-CF8716823700}" destId="{BD877914-392B-4B60-BC45-3F3E750C4968}" srcOrd="1" destOrd="0" parTransId="{E4B06E62-D8CC-4BDF-AB08-ACF633FE47E2}" sibTransId="{CF924E12-27F6-46CA-8332-0CF23E2A4920}"/>
    <dgm:cxn modelId="{794FF01D-F3A4-4BA9-822A-1D3E1CCE8C9B}" type="presOf" srcId="{5A0DA266-C6F8-4025-83AE-8708280A688D}" destId="{01F959CA-83A5-40C4-B439-E7C2355A04CB}" srcOrd="0" destOrd="0" presId="urn:microsoft.com/office/officeart/2009/3/layout/IncreasingArrowsProcess"/>
    <dgm:cxn modelId="{E409E023-BF3C-4789-8DC1-D5FEC9AFD4DF}" type="presOf" srcId="{0CEEC13F-E881-4C6B-813D-AEB881D0A2C3}" destId="{87FCB741-E82B-47B9-929E-8685D9EFF637}" srcOrd="0" destOrd="0" presId="urn:microsoft.com/office/officeart/2009/3/layout/IncreasingArrowsProcess"/>
    <dgm:cxn modelId="{1F5A2B62-DADA-4168-955F-24E44010151F}" srcId="{81C9D601-6A3A-45AC-8441-CF8716823700}" destId="{5A0DA266-C6F8-4025-83AE-8708280A688D}" srcOrd="3" destOrd="0" parTransId="{B5F89FD7-C587-4F15-AA41-3BBFB4414D9C}" sibTransId="{F16D57BA-32E1-4347-9178-07C7931783A4}"/>
    <dgm:cxn modelId="{26720057-1B52-4303-A99B-70D24ECD23E5}" type="presOf" srcId="{130E65CD-4F8D-4F7B-9482-14731A47E1D4}" destId="{EAB5CA22-A43F-4914-8FC2-92D5AE292724}" srcOrd="0" destOrd="0" presId="urn:microsoft.com/office/officeart/2009/3/layout/IncreasingArrowsProcess"/>
    <dgm:cxn modelId="{03E72B58-981B-492E-A879-0727DF3A23F6}" srcId="{81C9D601-6A3A-45AC-8441-CF8716823700}" destId="{B7EB8849-6927-4F12-B6A4-0583A02DE6F3}" srcOrd="0" destOrd="0" parTransId="{4613DB47-A60C-4C3F-B54D-55F5BBC28C06}" sibTransId="{A888AFFF-D220-4FB4-9A31-CD6BF30788D9}"/>
    <dgm:cxn modelId="{85F8B0AF-1748-47C5-9164-CAA0EEB9C3DE}" type="presOf" srcId="{BD877914-392B-4B60-BC45-3F3E750C4968}" destId="{33A8EFEC-DCBE-4F8E-A851-3F0A9ABFDAF8}" srcOrd="0" destOrd="0" presId="urn:microsoft.com/office/officeart/2009/3/layout/IncreasingArrowsProcess"/>
    <dgm:cxn modelId="{F5EDFCBC-229B-466D-B5D5-C9198983F4B8}" type="presOf" srcId="{B7EB8849-6927-4F12-B6A4-0583A02DE6F3}" destId="{F9DA1DE6-EA45-43E5-96C5-9F4BFD354730}" srcOrd="0" destOrd="0" presId="urn:microsoft.com/office/officeart/2009/3/layout/IncreasingArrowsProcess"/>
    <dgm:cxn modelId="{AF3726CB-41A5-44D0-B788-BF4C501A670C}" srcId="{81C9D601-6A3A-45AC-8441-CF8716823700}" destId="{0CEEC13F-E881-4C6B-813D-AEB881D0A2C3}" srcOrd="2" destOrd="0" parTransId="{0B1FA50A-3864-4918-89DF-AE6090BFE1E1}" sibTransId="{BAE7F895-2C4B-442B-8F0E-DA993C681D90}"/>
    <dgm:cxn modelId="{7986D811-58B3-4934-8817-99CBB8B9C03B}" type="presParOf" srcId="{C7773D3B-C8BB-47F3-8B4D-FE2D190D056B}" destId="{F9DA1DE6-EA45-43E5-96C5-9F4BFD354730}" srcOrd="0" destOrd="0" presId="urn:microsoft.com/office/officeart/2009/3/layout/IncreasingArrowsProcess"/>
    <dgm:cxn modelId="{0F9AAC92-68EA-42F4-ACBB-A878C554E5B9}" type="presParOf" srcId="{C7773D3B-C8BB-47F3-8B4D-FE2D190D056B}" destId="{33A8EFEC-DCBE-4F8E-A851-3F0A9ABFDAF8}" srcOrd="1" destOrd="0" presId="urn:microsoft.com/office/officeart/2009/3/layout/IncreasingArrowsProcess"/>
    <dgm:cxn modelId="{74A9312D-E28F-47EB-B838-B2620DEAA8D1}" type="presParOf" srcId="{C7773D3B-C8BB-47F3-8B4D-FE2D190D056B}" destId="{87FCB741-E82B-47B9-929E-8685D9EFF637}" srcOrd="2" destOrd="0" presId="urn:microsoft.com/office/officeart/2009/3/layout/IncreasingArrowsProcess"/>
    <dgm:cxn modelId="{0442654C-B285-45FC-A8B6-9E5CDE4309D5}" type="presParOf" srcId="{C7773D3B-C8BB-47F3-8B4D-FE2D190D056B}" destId="{01F959CA-83A5-40C4-B439-E7C2355A04CB}" srcOrd="3" destOrd="0" presId="urn:microsoft.com/office/officeart/2009/3/layout/IncreasingArrowsProcess"/>
    <dgm:cxn modelId="{6FAF2FFC-B9DC-4F5F-9D5E-862FAA798B4E}" type="presParOf" srcId="{C7773D3B-C8BB-47F3-8B4D-FE2D190D056B}" destId="{EAB5CA22-A43F-4914-8FC2-92D5AE292724}" srcOrd="4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DCD85-ABE6-42F2-906C-403D5707ADF6}">
      <dsp:nvSpPr>
        <dsp:cNvPr id="0" name=""/>
        <dsp:cNvSpPr/>
      </dsp:nvSpPr>
      <dsp:spPr>
        <a:xfrm>
          <a:off x="0" y="310484"/>
          <a:ext cx="5276557" cy="235755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chemeClr val="bg1"/>
              </a:solidFill>
            </a:rPr>
            <a:t>Пешие походы, восхождения на вершины, посещение ущелий и пещер. Регион предлагает разнообразие горных ландшафтов, включая плато </a:t>
          </a:r>
          <a:r>
            <a:rPr lang="ru-RU" sz="2000" b="0" i="0" kern="1200" dirty="0" err="1">
              <a:solidFill>
                <a:schemeClr val="bg1"/>
              </a:solidFill>
            </a:rPr>
            <a:t>Лаго-Наки</a:t>
          </a:r>
          <a:r>
            <a:rPr lang="ru-RU" sz="2000" b="0" i="0" kern="1200" dirty="0">
              <a:solidFill>
                <a:schemeClr val="bg1"/>
              </a:solidFill>
            </a:rPr>
            <a:t>, </a:t>
          </a:r>
          <a:r>
            <a:rPr lang="ru-RU" sz="2000" b="0" i="0" kern="1200" dirty="0" err="1">
              <a:solidFill>
                <a:schemeClr val="bg1"/>
              </a:solidFill>
            </a:rPr>
            <a:t>Фишт-Оштенский</a:t>
          </a:r>
          <a:r>
            <a:rPr lang="ru-RU" sz="2000" b="0" i="0" kern="1200" dirty="0">
              <a:solidFill>
                <a:schemeClr val="bg1"/>
              </a:solidFill>
            </a:rPr>
            <a:t> горный массив, гору Большой </a:t>
          </a:r>
          <a:r>
            <a:rPr lang="ru-RU" sz="2000" b="0" i="0" kern="1200" dirty="0" err="1">
              <a:solidFill>
                <a:schemeClr val="bg1"/>
              </a:solidFill>
            </a:rPr>
            <a:t>Тхач</a:t>
          </a:r>
          <a:r>
            <a:rPr lang="ru-RU" sz="2000" b="0" i="0" kern="1200" dirty="0">
              <a:solidFill>
                <a:schemeClr val="bg1"/>
              </a:solidFill>
            </a:rPr>
            <a:t>. 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115086" y="425570"/>
        <a:ext cx="5046385" cy="21273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650D3-1379-4E9A-B19B-FC7FE1ABD3DB}">
      <dsp:nvSpPr>
        <dsp:cNvPr id="0" name=""/>
        <dsp:cNvSpPr/>
      </dsp:nvSpPr>
      <dsp:spPr>
        <a:xfrm>
          <a:off x="0" y="37074"/>
          <a:ext cx="8131946" cy="71604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Рассматривается продажа как всего участка целиком, так и двух частей (25,5 га – 7 га)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4954" y="72028"/>
        <a:ext cx="8062038" cy="646132"/>
      </dsp:txXfrm>
    </dsp:sp>
    <dsp:sp modelId="{83263F11-5D3C-4CA3-839F-4F5748ACCF47}">
      <dsp:nvSpPr>
        <dsp:cNvPr id="0" name=""/>
        <dsp:cNvSpPr/>
      </dsp:nvSpPr>
      <dsp:spPr>
        <a:xfrm>
          <a:off x="0" y="804954"/>
          <a:ext cx="8131946" cy="716040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Цена всего участка 65 млн. руб.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4954" y="839908"/>
        <a:ext cx="8062038" cy="646132"/>
      </dsp:txXfrm>
    </dsp:sp>
    <dsp:sp modelId="{66454C0D-C79B-4A91-B161-0E92C752E9F5}">
      <dsp:nvSpPr>
        <dsp:cNvPr id="0" name=""/>
        <dsp:cNvSpPr/>
      </dsp:nvSpPr>
      <dsp:spPr>
        <a:xfrm>
          <a:off x="0" y="1572834"/>
          <a:ext cx="8131946" cy="716040"/>
        </a:xfrm>
        <a:prstGeom prst="round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Самая конкурентная цена на рынке в данном регионе 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4954" y="1607788"/>
        <a:ext cx="8062038" cy="6461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E33BC-F16E-4591-B482-5C887498CC31}">
      <dsp:nvSpPr>
        <dsp:cNvPr id="0" name=""/>
        <dsp:cNvSpPr/>
      </dsp:nvSpPr>
      <dsp:spPr>
        <a:xfrm>
          <a:off x="0" y="0"/>
          <a:ext cx="9035249" cy="1334554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baseline="0" dirty="0">
              <a:solidFill>
                <a:schemeClr val="bg1"/>
              </a:solidFill>
            </a:rPr>
            <a:t>Приглашаем к сотрудничеству успешных людей и дальновидных инвесторов!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baseline="0" dirty="0">
              <a:solidFill>
                <a:schemeClr val="bg1"/>
              </a:solidFill>
            </a:rPr>
            <a:t>Это – Ваш шанс создать наследие!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65148" y="65148"/>
        <a:ext cx="8904953" cy="12042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C26B6-89D1-44C7-AB32-24698BBA28E0}">
      <dsp:nvSpPr>
        <dsp:cNvPr id="0" name=""/>
        <dsp:cNvSpPr/>
      </dsp:nvSpPr>
      <dsp:spPr>
        <a:xfrm>
          <a:off x="0" y="4925"/>
          <a:ext cx="4048218" cy="63648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По всем вопросам обращаться по </a:t>
          </a:r>
          <a:r>
            <a:rPr lang="ru-RU" sz="1600" b="1" i="0" kern="1200" dirty="0">
              <a:solidFill>
                <a:schemeClr val="bg1"/>
              </a:solidFill>
            </a:rPr>
            <a:t>тел. </a:t>
          </a:r>
          <a:r>
            <a:rPr lang="ru-RU" sz="1600" b="1" i="1" kern="1200" dirty="0">
              <a:solidFill>
                <a:schemeClr val="bg1"/>
              </a:solidFill>
            </a:rPr>
            <a:t>8-918-227-00-54</a:t>
          </a:r>
        </a:p>
      </dsp:txBody>
      <dsp:txXfrm>
        <a:off x="31070" y="35995"/>
        <a:ext cx="3986078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E75B6-9FC7-4FF3-A474-833AC4230386}">
      <dsp:nvSpPr>
        <dsp:cNvPr id="0" name=""/>
        <dsp:cNvSpPr/>
      </dsp:nvSpPr>
      <dsp:spPr>
        <a:xfrm>
          <a:off x="0" y="25488"/>
          <a:ext cx="5711671" cy="1991340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>
              <a:solidFill>
                <a:schemeClr val="bg1"/>
              </a:solidFill>
            </a:rPr>
            <a:t>Помимо уже известных маршрутов развиваются новые, не менее красивые и особенные маршруты горной части Майкопского района.</a:t>
          </a:r>
          <a:endParaRPr lang="ru-RU" sz="2300" b="0" kern="1200" dirty="0">
            <a:solidFill>
              <a:schemeClr val="bg1"/>
            </a:solidFill>
          </a:endParaRPr>
        </a:p>
      </dsp:txBody>
      <dsp:txXfrm>
        <a:off x="97209" y="122697"/>
        <a:ext cx="5517253" cy="1796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B3148-29DC-474C-927C-DB867D99BCD2}">
      <dsp:nvSpPr>
        <dsp:cNvPr id="0" name=""/>
        <dsp:cNvSpPr/>
      </dsp:nvSpPr>
      <dsp:spPr>
        <a:xfrm>
          <a:off x="3453409" y="0"/>
          <a:ext cx="4852395" cy="4548595"/>
        </a:xfrm>
        <a:prstGeom prst="ellipse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 err="1">
              <a:solidFill>
                <a:schemeClr val="bg1"/>
              </a:solidFill>
            </a:rPr>
            <a:t>Уникальная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природа</a:t>
          </a:r>
          <a:r>
            <a:rPr lang="en-US" sz="2400" b="0" kern="1200" dirty="0">
              <a:solidFill>
                <a:schemeClr val="bg1"/>
              </a:solidFill>
            </a:rPr>
            <a:t> и </a:t>
          </a:r>
          <a:r>
            <a:rPr lang="en-US" sz="2400" b="0" kern="1200" dirty="0" err="1">
              <a:solidFill>
                <a:schemeClr val="bg1"/>
              </a:solidFill>
            </a:rPr>
            <a:t>биоразнообразие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создают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идеальные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условия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для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развития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экологического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туризма</a:t>
          </a:r>
          <a:r>
            <a:rPr lang="en-US" sz="2400" b="0" kern="1200" dirty="0">
              <a:solidFill>
                <a:schemeClr val="bg1"/>
              </a:solidFill>
            </a:rPr>
            <a:t> и </a:t>
          </a:r>
          <a:r>
            <a:rPr lang="en-US" sz="2400" b="0" kern="1200" dirty="0" err="1">
              <a:solidFill>
                <a:schemeClr val="bg1"/>
              </a:solidFill>
            </a:rPr>
            <a:t>наблюдения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за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дикой</a:t>
          </a:r>
          <a:r>
            <a:rPr lang="en-US" sz="2400" b="0" kern="1200" dirty="0">
              <a:solidFill>
                <a:schemeClr val="bg1"/>
              </a:solidFill>
            </a:rPr>
            <a:t> </a:t>
          </a:r>
          <a:r>
            <a:rPr lang="en-US" sz="2400" b="0" kern="1200" dirty="0" err="1">
              <a:solidFill>
                <a:schemeClr val="bg1"/>
              </a:solidFill>
            </a:rPr>
            <a:t>природой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4164026" y="666126"/>
        <a:ext cx="3431161" cy="32163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79D07-51FD-4AD9-89BF-0B3DD4CB0675}">
      <dsp:nvSpPr>
        <dsp:cNvPr id="0" name=""/>
        <dsp:cNvSpPr/>
      </dsp:nvSpPr>
      <dsp:spPr>
        <a:xfrm>
          <a:off x="0" y="292795"/>
          <a:ext cx="4421079" cy="1216800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bg1"/>
              </a:solidFill>
            </a:rPr>
            <a:t>По своим уникальным природным местам Адыгея (Майкопский район) многократно превосходит курорты юга России! </a:t>
          </a:r>
        </a:p>
      </dsp:txBody>
      <dsp:txXfrm>
        <a:off x="59399" y="352194"/>
        <a:ext cx="4302281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78596-3DBF-4B20-AF29-42B81C402518}">
      <dsp:nvSpPr>
        <dsp:cNvPr id="0" name=""/>
        <dsp:cNvSpPr/>
      </dsp:nvSpPr>
      <dsp:spPr>
        <a:xfrm>
          <a:off x="0" y="854197"/>
          <a:ext cx="5045475" cy="1216800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bg1"/>
              </a:solidFill>
            </a:rPr>
            <a:t>Ведется строительство </a:t>
          </a:r>
          <a:r>
            <a:rPr lang="ru-RU" sz="1600" b="0" kern="1200" dirty="0" err="1">
              <a:solidFill>
                <a:schemeClr val="bg1"/>
              </a:solidFill>
            </a:rPr>
            <a:t>этнопарка</a:t>
          </a:r>
          <a:r>
            <a:rPr lang="ru-RU" sz="1600" b="0" kern="1200" dirty="0">
              <a:solidFill>
                <a:schemeClr val="bg1"/>
              </a:solidFill>
            </a:rPr>
            <a:t> (Даховская Поляна)</a:t>
          </a:r>
        </a:p>
      </dsp:txBody>
      <dsp:txXfrm>
        <a:off x="59399" y="913596"/>
        <a:ext cx="4926677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79D07-51FD-4AD9-89BF-0B3DD4CB0675}">
      <dsp:nvSpPr>
        <dsp:cNvPr id="0" name=""/>
        <dsp:cNvSpPr/>
      </dsp:nvSpPr>
      <dsp:spPr>
        <a:xfrm>
          <a:off x="0" y="0"/>
          <a:ext cx="9632273" cy="3192837"/>
        </a:xfrm>
        <a:prstGeom prst="roundRect">
          <a:avLst/>
        </a:prstGeom>
        <a:solidFill>
          <a:schemeClr val="accent4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solidFill>
              <a:schemeClr val="bg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bg1"/>
              </a:solidFill>
            </a:rPr>
            <a:t>Развитие туристического потенциала служит прогрессом развития всего высокогорного массива Республики Адыгея.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bg1"/>
              </a:solidFill>
            </a:rPr>
            <a:t>Так, некогда малоизвестные горные вершины Республики Адыгея становятся одними из наиболее привлекательных маршрутов для Российского туризма.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bg1"/>
              </a:solidFill>
            </a:rPr>
            <a:t>С развитием горного туризма растет и спрос  на развитие новых, ранее неизведанных территорий Республики, отличающихся своей особенностью и туристической привлекательностью.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bg1"/>
              </a:solidFill>
            </a:rPr>
            <a:t>Растет и инвестиционный спрос, особенно в части покупки земельных участков для развития туристического и </a:t>
          </a:r>
          <a:r>
            <a:rPr lang="ru-RU" sz="1800" b="0" kern="1200" dirty="0" err="1">
              <a:solidFill>
                <a:schemeClr val="bg1"/>
              </a:solidFill>
            </a:rPr>
            <a:t>агротуристического</a:t>
          </a:r>
          <a:r>
            <a:rPr lang="ru-RU" sz="1800" b="0" kern="1200" dirty="0">
              <a:solidFill>
                <a:schemeClr val="bg1"/>
              </a:solidFill>
            </a:rPr>
            <a:t> бизнеса.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 dirty="0">
            <a:solidFill>
              <a:schemeClr val="bg1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0" kern="1200" dirty="0">
            <a:solidFill>
              <a:schemeClr val="bg1"/>
            </a:solidFill>
          </a:endParaRPr>
        </a:p>
      </dsp:txBody>
      <dsp:txXfrm>
        <a:off x="155861" y="155861"/>
        <a:ext cx="9320551" cy="28811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A5660-32A2-46D1-B7F6-8E3DFA0EF39F}">
      <dsp:nvSpPr>
        <dsp:cNvPr id="0" name=""/>
        <dsp:cNvSpPr/>
      </dsp:nvSpPr>
      <dsp:spPr>
        <a:xfrm>
          <a:off x="0" y="0"/>
          <a:ext cx="8651240" cy="67626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1"/>
              </a:solidFill>
            </a:rPr>
            <a:t>Предлагаем возможность реализации бизнес проекта на земельном участке площадью 32,5 га</a:t>
          </a:r>
        </a:p>
      </dsp:txBody>
      <dsp:txXfrm>
        <a:off x="33012" y="33012"/>
        <a:ext cx="8585216" cy="610236"/>
      </dsp:txXfrm>
    </dsp:sp>
    <dsp:sp modelId="{73BB5AA0-2923-4EF7-B470-9E07B5FD2A6B}">
      <dsp:nvSpPr>
        <dsp:cNvPr id="0" name=""/>
        <dsp:cNvSpPr/>
      </dsp:nvSpPr>
      <dsp:spPr>
        <a:xfrm>
          <a:off x="0" y="741821"/>
          <a:ext cx="8651240" cy="67626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1"/>
              </a:solidFill>
            </a:rPr>
            <a:t>Данный земельный участок в живописной горной части Республики Адыгея</a:t>
          </a:r>
        </a:p>
      </dsp:txBody>
      <dsp:txXfrm>
        <a:off x="33012" y="774833"/>
        <a:ext cx="8585216" cy="610236"/>
      </dsp:txXfrm>
    </dsp:sp>
    <dsp:sp modelId="{79A6FFE5-674A-4492-8938-60AD97610313}">
      <dsp:nvSpPr>
        <dsp:cNvPr id="0" name=""/>
        <dsp:cNvSpPr/>
      </dsp:nvSpPr>
      <dsp:spPr>
        <a:xfrm>
          <a:off x="0" y="1467041"/>
          <a:ext cx="8651240" cy="676260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1"/>
              </a:solidFill>
            </a:rPr>
            <a:t>Состоит из 2 частей (7 га и 25,5 га)</a:t>
          </a:r>
        </a:p>
      </dsp:txBody>
      <dsp:txXfrm>
        <a:off x="33012" y="1500053"/>
        <a:ext cx="8585216" cy="610236"/>
      </dsp:txXfrm>
    </dsp:sp>
    <dsp:sp modelId="{EEBCDFAD-42C5-43DB-B87C-751733CEB32F}">
      <dsp:nvSpPr>
        <dsp:cNvPr id="0" name=""/>
        <dsp:cNvSpPr/>
      </dsp:nvSpPr>
      <dsp:spPr>
        <a:xfrm>
          <a:off x="0" y="2192261"/>
          <a:ext cx="8651240" cy="676260"/>
        </a:xfrm>
        <a:prstGeom prst="roundRect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bg1"/>
              </a:solidFill>
            </a:rPr>
            <a:t>Продажа целиком и раздельно </a:t>
          </a:r>
        </a:p>
      </dsp:txBody>
      <dsp:txXfrm>
        <a:off x="33012" y="2225273"/>
        <a:ext cx="8585216" cy="610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2CD07-2B7A-44AB-8B7C-112EAFC22C6A}">
      <dsp:nvSpPr>
        <dsp:cNvPr id="0" name=""/>
        <dsp:cNvSpPr/>
      </dsp:nvSpPr>
      <dsp:spPr>
        <a:xfrm>
          <a:off x="0" y="11051"/>
          <a:ext cx="7634056" cy="875160"/>
        </a:xfrm>
        <a:prstGeom prst="roundRect">
          <a:avLst/>
        </a:prstGeom>
        <a:solidFill>
          <a:schemeClr val="accent3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Идеальное расположение и транспортная доступность</a:t>
          </a:r>
        </a:p>
      </dsp:txBody>
      <dsp:txXfrm>
        <a:off x="42722" y="53773"/>
        <a:ext cx="7548612" cy="789716"/>
      </dsp:txXfrm>
    </dsp:sp>
    <dsp:sp modelId="{238530D0-8A07-41B2-8117-53181F39A355}">
      <dsp:nvSpPr>
        <dsp:cNvPr id="0" name=""/>
        <dsp:cNvSpPr/>
      </dsp:nvSpPr>
      <dsp:spPr>
        <a:xfrm>
          <a:off x="0" y="976204"/>
          <a:ext cx="7634056" cy="875160"/>
        </a:xfrm>
        <a:prstGeom prst="roundRect">
          <a:avLst/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chemeClr val="bg1"/>
              </a:solidFill>
            </a:rPr>
            <a:t>Асфальтированная дорога, по границе участка проходит газ, свет</a:t>
          </a:r>
        </a:p>
      </dsp:txBody>
      <dsp:txXfrm>
        <a:off x="42722" y="1018926"/>
        <a:ext cx="7548612" cy="7897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1DE6-EA45-43E5-96C5-9F4BFD354730}">
      <dsp:nvSpPr>
        <dsp:cNvPr id="0" name=""/>
        <dsp:cNvSpPr/>
      </dsp:nvSpPr>
      <dsp:spPr>
        <a:xfrm>
          <a:off x="-8879" y="503956"/>
          <a:ext cx="10560728" cy="153591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4382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Земля идеально подходит для садоводства</a:t>
          </a:r>
        </a:p>
      </dsp:txBody>
      <dsp:txXfrm>
        <a:off x="-8879" y="887935"/>
        <a:ext cx="10176749" cy="767958"/>
      </dsp:txXfrm>
    </dsp:sp>
    <dsp:sp modelId="{33A8EFEC-DCBE-4F8E-A851-3F0A9ABFDAF8}">
      <dsp:nvSpPr>
        <dsp:cNvPr id="0" name=""/>
        <dsp:cNvSpPr/>
      </dsp:nvSpPr>
      <dsp:spPr>
        <a:xfrm>
          <a:off x="1942743" y="1016167"/>
          <a:ext cx="8609105" cy="153591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4382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Экотуризм и отдых: создание базы отдыха, </a:t>
          </a:r>
          <a:r>
            <a:rPr lang="en-US" sz="1400" b="1" kern="1200" dirty="0">
              <a:solidFill>
                <a:schemeClr val="bg1"/>
              </a:solidFill>
            </a:rPr>
            <a:t>glamping-</a:t>
          </a:r>
          <a:r>
            <a:rPr lang="ru-RU" sz="1400" b="1" kern="1200" dirty="0">
              <a:solidFill>
                <a:schemeClr val="bg1"/>
              </a:solidFill>
            </a:rPr>
            <a:t>отеля, экопоселения</a:t>
          </a:r>
        </a:p>
      </dsp:txBody>
      <dsp:txXfrm>
        <a:off x="1942743" y="1400146"/>
        <a:ext cx="8225126" cy="767958"/>
      </dsp:txXfrm>
    </dsp:sp>
    <dsp:sp modelId="{87FCB741-E82B-47B9-929E-8685D9EFF637}">
      <dsp:nvSpPr>
        <dsp:cNvPr id="0" name=""/>
        <dsp:cNvSpPr/>
      </dsp:nvSpPr>
      <dsp:spPr>
        <a:xfrm>
          <a:off x="3894366" y="1528378"/>
          <a:ext cx="6657482" cy="1535916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4382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Конная ферма: простор для разведения лошадей </a:t>
          </a:r>
        </a:p>
      </dsp:txBody>
      <dsp:txXfrm>
        <a:off x="3894366" y="1912357"/>
        <a:ext cx="6273503" cy="767958"/>
      </dsp:txXfrm>
    </dsp:sp>
    <dsp:sp modelId="{01F959CA-83A5-40C4-B439-E7C2355A04CB}">
      <dsp:nvSpPr>
        <dsp:cNvPr id="0" name=""/>
        <dsp:cNvSpPr/>
      </dsp:nvSpPr>
      <dsp:spPr>
        <a:xfrm>
          <a:off x="5847044" y="2040231"/>
          <a:ext cx="4704804" cy="153591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4382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bg1"/>
              </a:solidFill>
            </a:rPr>
            <a:t>Родовое поместье: идеальное место для создания семейного гнезда на поколения </a:t>
          </a:r>
        </a:p>
      </dsp:txBody>
      <dsp:txXfrm>
        <a:off x="5847044" y="2424210"/>
        <a:ext cx="4320825" cy="767958"/>
      </dsp:txXfrm>
    </dsp:sp>
    <dsp:sp modelId="{EAB5CA22-A43F-4914-8FC2-92D5AE292724}">
      <dsp:nvSpPr>
        <dsp:cNvPr id="0" name=""/>
        <dsp:cNvSpPr/>
      </dsp:nvSpPr>
      <dsp:spPr>
        <a:xfrm>
          <a:off x="7780909" y="2521071"/>
          <a:ext cx="2788697" cy="177621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254000" bIns="243827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bg1"/>
              </a:solidFill>
            </a:rPr>
            <a:t>Инвестиции: перспективный актив в активно развивающемся туристическом регионе </a:t>
          </a:r>
        </a:p>
      </dsp:txBody>
      <dsp:txXfrm>
        <a:off x="7780909" y="2965124"/>
        <a:ext cx="2344644" cy="888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7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8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8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3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5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0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5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6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39AB3D-5109-4C4B-BFD2-792F89179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1375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72A97-B710-45EE-A317-E18F4D14A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974" y="2471204"/>
            <a:ext cx="9051232" cy="1700995"/>
          </a:xfrm>
        </p:spPr>
        <p:txBody>
          <a:bodyPr anchor="t">
            <a:normAutofit fontScale="90000"/>
          </a:bodyPr>
          <a:lstStyle/>
          <a:p>
            <a:r>
              <a:rPr lang="ru-RU" dirty="0"/>
              <a:t>Презентация земельного участка в  Республике Адыгея</a:t>
            </a:r>
            <a:endParaRPr lang="ru-RU" sz="6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88AF2A-5C71-4BDC-8C42-1751DE26C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3288" y="4729138"/>
            <a:ext cx="4488812" cy="1150453"/>
          </a:xfrm>
        </p:spPr>
        <p:txBody>
          <a:bodyPr anchor="b">
            <a:normAutofit/>
          </a:bodyPr>
          <a:lstStyle/>
          <a:p>
            <a:endParaRPr lang="ru-RU" dirty="0"/>
          </a:p>
        </p:txBody>
      </p:sp>
      <p:pic>
        <p:nvPicPr>
          <p:cNvPr id="4" name="0b97b1812c77497">
            <a:hlinkClick r:id="" action="ppaction://media"/>
            <a:extLst>
              <a:ext uri="{FF2B5EF4-FFF2-40B4-BE49-F238E27FC236}">
                <a16:creationId xmlns:a16="http://schemas.microsoft.com/office/drawing/2014/main" id="{D6F80528-A215-481B-8217-C0D0D9C57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77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2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9549258-4D40-4E0E-9681-4024BE7512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481688"/>
              </p:ext>
            </p:extLst>
          </p:nvPr>
        </p:nvGraphicFramePr>
        <p:xfrm>
          <a:off x="1686757" y="514905"/>
          <a:ext cx="9035249" cy="1335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F750D22-7472-49FE-9DD5-AB8601F0B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4213614"/>
              </p:ext>
            </p:extLst>
          </p:nvPr>
        </p:nvGraphicFramePr>
        <p:xfrm>
          <a:off x="390617" y="5548544"/>
          <a:ext cx="404821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3491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764F8200-AEDC-44F6-9808-B6A91CE6B59A}"/>
              </a:ext>
            </a:extLst>
          </p:cNvPr>
          <p:cNvSpPr/>
          <p:nvPr/>
        </p:nvSpPr>
        <p:spPr>
          <a:xfrm>
            <a:off x="2253307" y="465457"/>
            <a:ext cx="6970592" cy="2639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400">
              <a:lnSpc>
                <a:spcPts val="2550"/>
              </a:lnSpc>
            </a:pPr>
            <a:r>
              <a:rPr lang="en-US" sz="4400" b="1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Горный туризм</a:t>
            </a:r>
            <a:endParaRPr lang="en-US" sz="44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BFB85F50-25B8-40FD-AD4D-E1075A17F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05575"/>
              </p:ext>
            </p:extLst>
          </p:nvPr>
        </p:nvGraphicFramePr>
        <p:xfrm>
          <a:off x="452762" y="1285900"/>
          <a:ext cx="6560598" cy="2668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C8454F81-0444-4B4E-A305-DD40375FE7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739091"/>
              </p:ext>
            </p:extLst>
          </p:nvPr>
        </p:nvGraphicFramePr>
        <p:xfrm>
          <a:off x="6264676" y="4238082"/>
          <a:ext cx="5711671" cy="2016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25035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3E2A1-D793-4AF6-87E7-300382306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Экотуризм</a:t>
            </a:r>
            <a:br>
              <a:rPr kumimoji="0" lang="en-US" sz="2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768F4631-1A7D-4B73-9291-1F73D189EC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6362839"/>
              </p:ext>
            </p:extLst>
          </p:nvPr>
        </p:nvGraphicFramePr>
        <p:xfrm>
          <a:off x="349928" y="1491449"/>
          <a:ext cx="11759214" cy="4548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493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5">
            <a:extLst>
              <a:ext uri="{FF2B5EF4-FFF2-40B4-BE49-F238E27FC236}">
                <a16:creationId xmlns:a16="http://schemas.microsoft.com/office/drawing/2014/main" id="{F88D2AB5-EA28-4B70-A55F-322391845AB0}"/>
              </a:ext>
            </a:extLst>
          </p:cNvPr>
          <p:cNvSpPr/>
          <p:nvPr/>
        </p:nvSpPr>
        <p:spPr>
          <a:xfrm>
            <a:off x="3368577" y="470523"/>
            <a:ext cx="5454845" cy="1917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400">
              <a:lnSpc>
                <a:spcPts val="2550"/>
              </a:lnSpc>
            </a:pPr>
            <a:r>
              <a:rPr lang="en-US" sz="4400" b="1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Круглогодичный</a:t>
            </a:r>
            <a:r>
              <a:rPr lang="en-US" sz="4000" b="1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отдых</a:t>
            </a:r>
            <a:endParaRPr lang="en-US" sz="40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AB0A59F-7771-493F-BDC5-DA29B7676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3263229"/>
              </p:ext>
            </p:extLst>
          </p:nvPr>
        </p:nvGraphicFramePr>
        <p:xfrm>
          <a:off x="772357" y="1813263"/>
          <a:ext cx="4421079" cy="323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7C7F0F5E-23A8-4BF6-8B28-4A13CFD36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036090"/>
              </p:ext>
            </p:extLst>
          </p:nvPr>
        </p:nvGraphicFramePr>
        <p:xfrm>
          <a:off x="6374167" y="1238432"/>
          <a:ext cx="5045475" cy="292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E9FA07F-4699-45F8-A2A2-E5D13E1C929F}"/>
              </a:ext>
            </a:extLst>
          </p:cNvPr>
          <p:cNvGrpSpPr/>
          <p:nvPr/>
        </p:nvGrpSpPr>
        <p:grpSpPr>
          <a:xfrm>
            <a:off x="3368577" y="3861508"/>
            <a:ext cx="5045475" cy="1216800"/>
            <a:chOff x="0" y="1708394"/>
            <a:chExt cx="5045475" cy="121680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2F086C37-CC58-43DF-87F2-9F91A6572272}"/>
                </a:ext>
              </a:extLst>
            </p:cNvPr>
            <p:cNvSpPr/>
            <p:nvPr/>
          </p:nvSpPr>
          <p:spPr>
            <a:xfrm>
              <a:off x="0" y="1708394"/>
              <a:ext cx="5045475" cy="12168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BFCB48B8-F416-4FB6-AC39-BC4837D1F832}"/>
                </a:ext>
              </a:extLst>
            </p:cNvPr>
            <p:cNvSpPr txBox="1"/>
            <p:nvPr/>
          </p:nvSpPr>
          <p:spPr>
            <a:xfrm>
              <a:off x="59399" y="1767793"/>
              <a:ext cx="4926677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b="0" kern="1200" dirty="0">
                  <a:solidFill>
                    <a:schemeClr val="bg1"/>
                  </a:solidFill>
                </a:rPr>
                <a:t>Через Адыгею на Дагомыс пройдет трасса на Черное море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78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5">
            <a:extLst>
              <a:ext uri="{FF2B5EF4-FFF2-40B4-BE49-F238E27FC236}">
                <a16:creationId xmlns:a16="http://schemas.microsoft.com/office/drawing/2014/main" id="{F88D2AB5-EA28-4B70-A55F-322391845AB0}"/>
              </a:ext>
            </a:extLst>
          </p:cNvPr>
          <p:cNvSpPr/>
          <p:nvPr/>
        </p:nvSpPr>
        <p:spPr>
          <a:xfrm>
            <a:off x="3226534" y="914406"/>
            <a:ext cx="5454845" cy="1917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400">
              <a:lnSpc>
                <a:spcPts val="2550"/>
              </a:lnSpc>
            </a:pPr>
            <a:endParaRPr lang="en-US" sz="40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5AB0A59F-7771-493F-BDC5-DA29B7676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067615"/>
              </p:ext>
            </p:extLst>
          </p:nvPr>
        </p:nvGraphicFramePr>
        <p:xfrm>
          <a:off x="1376037" y="1553595"/>
          <a:ext cx="9632273" cy="3195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6112C0-26E4-4F71-84BD-61B9DE86340D}"/>
              </a:ext>
            </a:extLst>
          </p:cNvPr>
          <p:cNvSpPr txBox="1"/>
          <p:nvPr/>
        </p:nvSpPr>
        <p:spPr>
          <a:xfrm>
            <a:off x="4048216" y="319595"/>
            <a:ext cx="37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География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78207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0C10D49-8F71-4365-BF12-6A7221469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761112"/>
              </p:ext>
            </p:extLst>
          </p:nvPr>
        </p:nvGraphicFramePr>
        <p:xfrm>
          <a:off x="1859476" y="2178480"/>
          <a:ext cx="8651240" cy="288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185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F130911-8C53-4FF8-8CC7-40FD43626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030234"/>
              </p:ext>
            </p:extLst>
          </p:nvPr>
        </p:nvGraphicFramePr>
        <p:xfrm>
          <a:off x="168676" y="1539952"/>
          <a:ext cx="7634056" cy="1889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903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3B20BF1-7418-4BB8-BD6F-6FA53EE94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848941"/>
              </p:ext>
            </p:extLst>
          </p:nvPr>
        </p:nvGraphicFramePr>
        <p:xfrm>
          <a:off x="660647" y="1253330"/>
          <a:ext cx="10560728" cy="471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0AED10-BDF9-46AE-8D4F-C92C40DEBFA3}"/>
              </a:ext>
            </a:extLst>
          </p:cNvPr>
          <p:cNvSpPr txBox="1"/>
          <p:nvPr/>
        </p:nvSpPr>
        <p:spPr>
          <a:xfrm>
            <a:off x="2041865" y="88776"/>
            <a:ext cx="7901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ВОЗМОЖНОСТИ ДЛЯ ИСПОЛЬЗОВАНИЯ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186228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0AED10-BDF9-46AE-8D4F-C92C40DEBFA3}"/>
              </a:ext>
            </a:extLst>
          </p:cNvPr>
          <p:cNvSpPr txBox="1"/>
          <p:nvPr/>
        </p:nvSpPr>
        <p:spPr>
          <a:xfrm>
            <a:off x="2041865" y="88776"/>
            <a:ext cx="790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ФОРМАТ ПРОДАЖИ 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CEB6753-5A4B-4F12-AC4C-736F574A7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06328"/>
              </p:ext>
            </p:extLst>
          </p:nvPr>
        </p:nvGraphicFramePr>
        <p:xfrm>
          <a:off x="1902043" y="843379"/>
          <a:ext cx="8131946" cy="2325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8600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Другая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5675465A-4000-4493-A9A8-6873833B1667}" vid="{AEFF4F1E-2512-4979-A1DB-6B90D63527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190</TotalTime>
  <Words>338</Words>
  <Application>Microsoft Office PowerPoint</Application>
  <PresentationFormat>Широкоэкранный</PresentationFormat>
  <Paragraphs>36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Merriweather</vt:lpstr>
      <vt:lpstr>Arial</vt:lpstr>
      <vt:lpstr>Calibri</vt:lpstr>
      <vt:lpstr>Montserrat</vt:lpstr>
      <vt:lpstr>Montserrat SemiBold</vt:lpstr>
      <vt:lpstr>Тема1</vt:lpstr>
      <vt:lpstr>Презентация земельного участка в  Республике Адыгея</vt:lpstr>
      <vt:lpstr>Презентация PowerPoint</vt:lpstr>
      <vt:lpstr>Экотуризм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Нэфын Цей</dc:creator>
  <cp:lastModifiedBy>Нэфын Цей</cp:lastModifiedBy>
  <cp:revision>3</cp:revision>
  <dcterms:created xsi:type="dcterms:W3CDTF">2025-11-01T16:45:22Z</dcterms:created>
  <dcterms:modified xsi:type="dcterms:W3CDTF">2025-11-03T16:33:15Z</dcterms:modified>
</cp:coreProperties>
</file>